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300" r:id="rId4"/>
    <p:sldId id="304" r:id="rId5"/>
    <p:sldId id="277" r:id="rId6"/>
    <p:sldId id="305" r:id="rId7"/>
    <p:sldId id="301" r:id="rId8"/>
    <p:sldId id="302" r:id="rId9"/>
    <p:sldId id="303" r:id="rId10"/>
    <p:sldId id="291" r:id="rId11"/>
    <p:sldId id="292" r:id="rId12"/>
    <p:sldId id="261" r:id="rId13"/>
    <p:sldId id="262" r:id="rId14"/>
    <p:sldId id="280" r:id="rId15"/>
    <p:sldId id="264" r:id="rId16"/>
    <p:sldId id="289" r:id="rId17"/>
    <p:sldId id="293" r:id="rId18"/>
    <p:sldId id="272" r:id="rId19"/>
    <p:sldId id="326" r:id="rId20"/>
    <p:sldId id="278" r:id="rId21"/>
    <p:sldId id="296" r:id="rId22"/>
    <p:sldId id="297" r:id="rId23"/>
    <p:sldId id="314" r:id="rId24"/>
    <p:sldId id="315" r:id="rId25"/>
    <p:sldId id="323" r:id="rId26"/>
    <p:sldId id="298" r:id="rId27"/>
    <p:sldId id="316" r:id="rId28"/>
    <p:sldId id="258" r:id="rId29"/>
    <p:sldId id="317" r:id="rId30"/>
    <p:sldId id="273" r:id="rId31"/>
    <p:sldId id="308" r:id="rId32"/>
    <p:sldId id="274" r:id="rId33"/>
    <p:sldId id="275" r:id="rId34"/>
    <p:sldId id="318" r:id="rId35"/>
    <p:sldId id="276" r:id="rId36"/>
    <p:sldId id="313" r:id="rId37"/>
    <p:sldId id="320" r:id="rId38"/>
    <p:sldId id="322" r:id="rId39"/>
    <p:sldId id="321" r:id="rId40"/>
    <p:sldId id="324" r:id="rId41"/>
    <p:sldId id="325" r:id="rId42"/>
    <p:sldId id="282" r:id="rId43"/>
    <p:sldId id="312" r:id="rId44"/>
    <p:sldId id="270" r:id="rId45"/>
    <p:sldId id="310" r:id="rId46"/>
    <p:sldId id="309" r:id="rId47"/>
    <p:sldId id="281" r:id="rId48"/>
    <p:sldId id="269" r:id="rId4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A1DD640A-AD06-4970-B751-7C839D5996C3}">
          <p14:sldIdLst>
            <p14:sldId id="256"/>
          </p14:sldIdLst>
        </p14:section>
        <p14:section name="I Qu’est-ce qu’un système de vote ?" id="{7BD012A8-B60B-4C4F-B300-2C19D2CB9E3A}">
          <p14:sldIdLst>
            <p14:sldId id="257"/>
            <p14:sldId id="300"/>
            <p14:sldId id="304"/>
            <p14:sldId id="277"/>
            <p14:sldId id="305"/>
            <p14:sldId id="301"/>
            <p14:sldId id="302"/>
            <p14:sldId id="303"/>
          </p14:sldIdLst>
        </p14:section>
        <p14:section name="II Critères d’évaluation" id="{8C188B0A-598A-4189-9CF5-CD3673364AA0}">
          <p14:sldIdLst>
            <p14:sldId id="291"/>
            <p14:sldId id="292"/>
            <p14:sldId id="261"/>
            <p14:sldId id="262"/>
            <p14:sldId id="280"/>
            <p14:sldId id="264"/>
            <p14:sldId id="289"/>
            <p14:sldId id="293"/>
            <p14:sldId id="272"/>
            <p14:sldId id="326"/>
          </p14:sldIdLst>
        </p14:section>
        <p14:section name="III Exemples de systèmes de vote" id="{7F8409AE-AA75-400E-AA3C-B24382FD19AA}">
          <p14:sldIdLst>
            <p14:sldId id="278"/>
            <p14:sldId id="296"/>
            <p14:sldId id="297"/>
            <p14:sldId id="314"/>
            <p14:sldId id="315"/>
            <p14:sldId id="323"/>
            <p14:sldId id="298"/>
            <p14:sldId id="316"/>
            <p14:sldId id="258"/>
            <p14:sldId id="317"/>
            <p14:sldId id="273"/>
            <p14:sldId id="308"/>
            <p14:sldId id="274"/>
            <p14:sldId id="275"/>
            <p14:sldId id="318"/>
            <p14:sldId id="276"/>
            <p14:sldId id="313"/>
            <p14:sldId id="320"/>
            <p14:sldId id="322"/>
            <p14:sldId id="321"/>
            <p14:sldId id="324"/>
            <p14:sldId id="325"/>
            <p14:sldId id="282"/>
          </p14:sldIdLst>
        </p14:section>
        <p14:section name="Conclusion" id="{E0AFB716-4C92-453D-8D06-9287A32CFD7C}">
          <p14:sldIdLst>
            <p14:sldId id="312"/>
          </p14:sldIdLst>
        </p14:section>
        <p14:section name="Annexes" id="{7F84C769-4D0A-4E97-B552-D2F9B1558D81}">
          <p14:sldIdLst>
            <p14:sldId id="270"/>
            <p14:sldId id="310"/>
            <p14:sldId id="309"/>
            <p14:sldId id="281"/>
            <p14:sldId id="26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6E6E"/>
    <a:srgbClr val="FE9200"/>
    <a:srgbClr val="969696"/>
    <a:srgbClr val="FE360E"/>
    <a:srgbClr val="FF8F8F"/>
    <a:srgbClr val="9FFF9F"/>
    <a:srgbClr val="33CC33"/>
    <a:srgbClr val="A80000"/>
    <a:srgbClr val="FF6B29"/>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8" autoAdjust="0"/>
    <p:restoredTop sz="94775" autoAdjust="0"/>
  </p:normalViewPr>
  <p:slideViewPr>
    <p:cSldViewPr>
      <p:cViewPr varScale="1">
        <p:scale>
          <a:sx n="104" d="100"/>
          <a:sy n="104" d="100"/>
        </p:scale>
        <p:origin x="-1104" y="-90"/>
      </p:cViewPr>
      <p:guideLst>
        <p:guide orient="horz" pos="2160"/>
        <p:guide pos="2880"/>
      </p:guideLst>
    </p:cSldViewPr>
  </p:slideViewPr>
  <p:outlineViewPr>
    <p:cViewPr>
      <p:scale>
        <a:sx n="33" d="100"/>
        <a:sy n="33" d="100"/>
      </p:scale>
      <p:origin x="0" y="7110"/>
    </p:cViewPr>
    <p:sldLst>
      <p:sld r:id="rId1" collapse="1"/>
      <p:sld r:id="rId2" collapse="1"/>
      <p:sld r:id="rId3" collapse="1"/>
      <p:sld r:id="rId4" collapse="1"/>
      <p:sld r:id="rId5" collapse="1"/>
      <p:sld r:id="rId6" collapse="1"/>
      <p:sld r:id="rId7" collapse="1"/>
      <p:sld r:id="rId8"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19.xml"/><Relationship Id="rId3" Type="http://schemas.openxmlformats.org/officeDocument/2006/relationships/slide" Target="slides/slide13.xml"/><Relationship Id="rId7" Type="http://schemas.openxmlformats.org/officeDocument/2006/relationships/slide" Target="slides/slide18.xml"/><Relationship Id="rId2" Type="http://schemas.openxmlformats.org/officeDocument/2006/relationships/slide" Target="slides/slide12.xml"/><Relationship Id="rId1" Type="http://schemas.openxmlformats.org/officeDocument/2006/relationships/slide" Target="slides/slide2.xml"/><Relationship Id="rId6" Type="http://schemas.openxmlformats.org/officeDocument/2006/relationships/slide" Target="slides/slide16.xml"/><Relationship Id="rId5" Type="http://schemas.openxmlformats.org/officeDocument/2006/relationships/slide" Target="slides/slide15.xml"/><Relationship Id="rId4" Type="http://schemas.openxmlformats.org/officeDocument/2006/relationships/slide" Target="slides/slide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F9FE0283-9377-48CC-8E82-DC5822CC9BF9}" type="datetimeFigureOut">
              <a:rPr lang="fr-FR" smtClean="0"/>
              <a:t>03/02/2014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2769528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FE0283-9377-48CC-8E82-DC5822CC9BF9}" type="datetimeFigureOut">
              <a:rPr lang="fr-FR" smtClean="0"/>
              <a:t>03/02/2014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2523845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FE0283-9377-48CC-8E82-DC5822CC9BF9}" type="datetimeFigureOut">
              <a:rPr lang="fr-FR" smtClean="0"/>
              <a:t>03/02/2014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169114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FE0283-9377-48CC-8E82-DC5822CC9BF9}" type="datetimeFigureOut">
              <a:rPr lang="fr-FR" smtClean="0"/>
              <a:t>03/02/2014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4231100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9FE0283-9377-48CC-8E82-DC5822CC9BF9}" type="datetimeFigureOut">
              <a:rPr lang="fr-FR" smtClean="0"/>
              <a:t>03/02/2014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321750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9FE0283-9377-48CC-8E82-DC5822CC9BF9}" type="datetimeFigureOut">
              <a:rPr lang="fr-FR" smtClean="0"/>
              <a:t>03/02/2014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364533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9FE0283-9377-48CC-8E82-DC5822CC9BF9}" type="datetimeFigureOut">
              <a:rPr lang="fr-FR" smtClean="0"/>
              <a:t>03/02/2014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901464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9FE0283-9377-48CC-8E82-DC5822CC9BF9}" type="datetimeFigureOut">
              <a:rPr lang="fr-FR" smtClean="0"/>
              <a:t>03/02/2014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1415931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9FE0283-9377-48CC-8E82-DC5822CC9BF9}" type="datetimeFigureOut">
              <a:rPr lang="fr-FR" smtClean="0"/>
              <a:t>03/02/2014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2715473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9FE0283-9377-48CC-8E82-DC5822CC9BF9}" type="datetimeFigureOut">
              <a:rPr lang="fr-FR" smtClean="0"/>
              <a:t>03/02/2014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1081848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9FE0283-9377-48CC-8E82-DC5822CC9BF9}" type="datetimeFigureOut">
              <a:rPr lang="fr-FR" smtClean="0"/>
              <a:t>03/02/2014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BD69467-76DD-4732-A621-11489B0D1A9B}" type="slidenum">
              <a:rPr lang="fr-FR" smtClean="0"/>
              <a:t>‹N°›</a:t>
            </a:fld>
            <a:endParaRPr lang="fr-FR"/>
          </a:p>
        </p:txBody>
      </p:sp>
    </p:spTree>
    <p:extLst>
      <p:ext uri="{BB962C8B-B14F-4D97-AF65-F5344CB8AC3E}">
        <p14:creationId xmlns:p14="http://schemas.microsoft.com/office/powerpoint/2010/main" val="1061510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E0283-9377-48CC-8E82-DC5822CC9BF9}" type="datetimeFigureOut">
              <a:rPr lang="fr-FR" smtClean="0"/>
              <a:t>03/02/2014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69467-76DD-4732-A621-11489B0D1A9B}" type="slidenum">
              <a:rPr lang="fr-FR" smtClean="0"/>
              <a:t>‹N°›</a:t>
            </a:fld>
            <a:endParaRPr lang="fr-FR"/>
          </a:p>
        </p:txBody>
      </p:sp>
    </p:spTree>
    <p:extLst>
      <p:ext uri="{BB962C8B-B14F-4D97-AF65-F5344CB8AC3E}">
        <p14:creationId xmlns:p14="http://schemas.microsoft.com/office/powerpoint/2010/main" val="3787490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Les systèmes de vote</a:t>
            </a:r>
            <a:endParaRPr lang="fr-FR" dirty="0"/>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602051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II Critères </a:t>
            </a:r>
            <a:r>
              <a:rPr lang="fr-FR" dirty="0" smtClean="0"/>
              <a:t>d’évaluation</a:t>
            </a:r>
            <a:endParaRPr lang="fr-FR" dirty="0"/>
          </a:p>
        </p:txBody>
      </p:sp>
      <p:sp>
        <p:nvSpPr>
          <p:cNvPr id="3" name="Sous-titre 2"/>
          <p:cNvSpPr>
            <a:spLocks noGrp="1"/>
          </p:cNvSpPr>
          <p:nvPr>
            <p:ph type="subTitle" idx="1"/>
          </p:nvPr>
        </p:nvSpPr>
        <p:spPr/>
        <p:txBody>
          <a:bodyPr/>
          <a:lstStyle/>
          <a:p>
            <a:r>
              <a:rPr lang="fr-FR" dirty="0" smtClean="0"/>
              <a:t>II.1 Critères absolus</a:t>
            </a:r>
            <a:endParaRPr lang="fr-FR" dirty="0"/>
          </a:p>
        </p:txBody>
      </p:sp>
    </p:spTree>
    <p:extLst>
      <p:ext uri="{BB962C8B-B14F-4D97-AF65-F5344CB8AC3E}">
        <p14:creationId xmlns:p14="http://schemas.microsoft.com/office/powerpoint/2010/main" val="434737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Quelques notations</a:t>
            </a:r>
            <a:endParaRPr lang="fr-FR" dirty="0"/>
          </a:p>
        </p:txBody>
      </p:sp>
      <p:grpSp>
        <p:nvGrpSpPr>
          <p:cNvPr id="5" name="Groupe 4"/>
          <p:cNvGrpSpPr/>
          <p:nvPr/>
        </p:nvGrpSpPr>
        <p:grpSpPr>
          <a:xfrm>
            <a:off x="3257641" y="2204864"/>
            <a:ext cx="342203" cy="432048"/>
            <a:chOff x="539552" y="4725144"/>
            <a:chExt cx="648072" cy="818222"/>
          </a:xfrm>
        </p:grpSpPr>
        <p:sp>
          <p:nvSpPr>
            <p:cNvPr id="6" name="Arrondir un rectangle avec un coin du même côté 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 name="Groupe 7"/>
          <p:cNvGrpSpPr/>
          <p:nvPr/>
        </p:nvGrpSpPr>
        <p:grpSpPr>
          <a:xfrm>
            <a:off x="3619358" y="2215559"/>
            <a:ext cx="342203" cy="432048"/>
            <a:chOff x="539552" y="4725144"/>
            <a:chExt cx="648072" cy="818222"/>
          </a:xfrm>
        </p:grpSpPr>
        <p:sp>
          <p:nvSpPr>
            <p:cNvPr id="9" name="Arrondir un rectangle avec un coin du même côté 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1" name="Groupe 10"/>
          <p:cNvGrpSpPr/>
          <p:nvPr/>
        </p:nvGrpSpPr>
        <p:grpSpPr>
          <a:xfrm>
            <a:off x="3457505" y="2287567"/>
            <a:ext cx="342203" cy="432048"/>
            <a:chOff x="539552" y="4725144"/>
            <a:chExt cx="648072" cy="818222"/>
          </a:xfrm>
        </p:grpSpPr>
        <p:sp>
          <p:nvSpPr>
            <p:cNvPr id="12" name="Arrondir un rectangle avec un coin du même côté 1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4" name="Groupe 13"/>
          <p:cNvGrpSpPr/>
          <p:nvPr/>
        </p:nvGrpSpPr>
        <p:grpSpPr>
          <a:xfrm>
            <a:off x="3259318" y="2431583"/>
            <a:ext cx="342203" cy="432048"/>
            <a:chOff x="539552" y="4725144"/>
            <a:chExt cx="648072" cy="818222"/>
          </a:xfrm>
        </p:grpSpPr>
        <p:sp>
          <p:nvSpPr>
            <p:cNvPr id="15" name="Arrondir un rectangle avec un coin du même côté 1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7" name="Groupe 16"/>
          <p:cNvGrpSpPr/>
          <p:nvPr/>
        </p:nvGrpSpPr>
        <p:grpSpPr>
          <a:xfrm>
            <a:off x="3691366" y="2431583"/>
            <a:ext cx="342203" cy="432048"/>
            <a:chOff x="539552" y="4725144"/>
            <a:chExt cx="648072" cy="818222"/>
          </a:xfrm>
        </p:grpSpPr>
        <p:sp>
          <p:nvSpPr>
            <p:cNvPr id="18" name="Arrondir un rectangle avec un coin du même côté 1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0" name="ZoneTexte 19"/>
          <p:cNvSpPr txBox="1"/>
          <p:nvPr/>
        </p:nvSpPr>
        <p:spPr>
          <a:xfrm>
            <a:off x="4401713" y="2276872"/>
            <a:ext cx="1514774" cy="523220"/>
          </a:xfrm>
          <a:prstGeom prst="rect">
            <a:avLst/>
          </a:prstGeom>
          <a:noFill/>
        </p:spPr>
        <p:txBody>
          <a:bodyPr wrap="none" rtlCol="0">
            <a:spAutoFit/>
          </a:bodyPr>
          <a:lstStyle/>
          <a:p>
            <a:r>
              <a:rPr lang="fr-FR" sz="2800" dirty="0" smtClean="0"/>
              <a:t>Electeurs</a:t>
            </a:r>
          </a:p>
        </p:txBody>
      </p:sp>
      <p:sp>
        <p:nvSpPr>
          <p:cNvPr id="21" name="ZoneTexte 20"/>
          <p:cNvSpPr txBox="1"/>
          <p:nvPr/>
        </p:nvSpPr>
        <p:spPr>
          <a:xfrm>
            <a:off x="3079298" y="4077072"/>
            <a:ext cx="1224136" cy="584775"/>
          </a:xfrm>
          <a:prstGeom prst="rect">
            <a:avLst/>
          </a:prstGeom>
          <a:noFill/>
        </p:spPr>
        <p:txBody>
          <a:bodyPr wrap="square" rtlCol="0">
            <a:spAutoFit/>
          </a:bodyPr>
          <a:lstStyle/>
          <a:p>
            <a:pPr algn="ctr"/>
            <a:r>
              <a:rPr lang="fr-FR" sz="3200" dirty="0" smtClean="0"/>
              <a:t>A &gt; B</a:t>
            </a:r>
          </a:p>
        </p:txBody>
      </p:sp>
      <p:sp>
        <p:nvSpPr>
          <p:cNvPr id="37" name="Bulle ronde 36"/>
          <p:cNvSpPr/>
          <p:nvPr/>
        </p:nvSpPr>
        <p:spPr>
          <a:xfrm>
            <a:off x="3099994" y="4005064"/>
            <a:ext cx="1158069" cy="730533"/>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8" name="Groupe 37"/>
          <p:cNvGrpSpPr/>
          <p:nvPr/>
        </p:nvGrpSpPr>
        <p:grpSpPr>
          <a:xfrm>
            <a:off x="3293104" y="3140968"/>
            <a:ext cx="674847" cy="562821"/>
            <a:chOff x="861338" y="4067843"/>
            <a:chExt cx="674847" cy="562821"/>
          </a:xfrm>
        </p:grpSpPr>
        <p:sp>
          <p:nvSpPr>
            <p:cNvPr id="39" name="Arrondir un rectangle avec un coin du même côté 38"/>
            <p:cNvSpPr/>
            <p:nvPr/>
          </p:nvSpPr>
          <p:spPr>
            <a:xfrm>
              <a:off x="1027448" y="4377215"/>
              <a:ext cx="342203" cy="253449"/>
            </a:xfrm>
            <a:prstGeom prst="round2Same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1103493" y="4149080"/>
              <a:ext cx="190113" cy="190113"/>
            </a:xfrm>
            <a:prstGeom prst="ellipse">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à coins arrondis 40"/>
            <p:cNvSpPr/>
            <p:nvPr/>
          </p:nvSpPr>
          <p:spPr>
            <a:xfrm rot="18549888">
              <a:off x="1298538" y="4210433"/>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à coins arrondis 41"/>
            <p:cNvSpPr/>
            <p:nvPr/>
          </p:nvSpPr>
          <p:spPr>
            <a:xfrm rot="2918772">
              <a:off x="718748" y="4223285"/>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3" name="Rectangle 42"/>
          <p:cNvSpPr/>
          <p:nvPr/>
        </p:nvSpPr>
        <p:spPr>
          <a:xfrm>
            <a:off x="3516193" y="3577065"/>
            <a:ext cx="228243" cy="221204"/>
          </a:xfrm>
          <a:prstGeom prst="rect">
            <a:avLst/>
          </a:prstGeom>
          <a:solidFill>
            <a:schemeClr val="bg1"/>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a:t>
            </a:r>
            <a:endParaRPr lang="fr-FR" dirty="0">
              <a:solidFill>
                <a:schemeClr val="tx1"/>
              </a:solidFill>
            </a:endParaRPr>
          </a:p>
        </p:txBody>
      </p:sp>
      <p:sp>
        <p:nvSpPr>
          <p:cNvPr id="44" name="ZoneTexte 43"/>
          <p:cNvSpPr txBox="1"/>
          <p:nvPr/>
        </p:nvSpPr>
        <p:spPr>
          <a:xfrm>
            <a:off x="4401713" y="3256443"/>
            <a:ext cx="1774717" cy="523220"/>
          </a:xfrm>
          <a:prstGeom prst="rect">
            <a:avLst/>
          </a:prstGeom>
          <a:noFill/>
        </p:spPr>
        <p:txBody>
          <a:bodyPr wrap="none" rtlCol="0">
            <a:spAutoFit/>
          </a:bodyPr>
          <a:lstStyle/>
          <a:p>
            <a:r>
              <a:rPr lang="fr-FR" sz="2800" dirty="0" smtClean="0"/>
              <a:t>Candidat A</a:t>
            </a:r>
          </a:p>
        </p:txBody>
      </p:sp>
      <p:sp>
        <p:nvSpPr>
          <p:cNvPr id="45" name="ZoneTexte 44"/>
          <p:cNvSpPr txBox="1"/>
          <p:nvPr/>
        </p:nvSpPr>
        <p:spPr>
          <a:xfrm>
            <a:off x="4401713" y="4108720"/>
            <a:ext cx="2062681" cy="523220"/>
          </a:xfrm>
          <a:prstGeom prst="rect">
            <a:avLst/>
          </a:prstGeom>
          <a:noFill/>
        </p:spPr>
        <p:txBody>
          <a:bodyPr wrap="none" rtlCol="0">
            <a:spAutoFit/>
          </a:bodyPr>
          <a:lstStyle/>
          <a:p>
            <a:r>
              <a:rPr lang="fr-FR" sz="2800" dirty="0" smtClean="0"/>
              <a:t>Préfère A à B</a:t>
            </a:r>
          </a:p>
        </p:txBody>
      </p:sp>
      <p:sp>
        <p:nvSpPr>
          <p:cNvPr id="46" name="Ellipse 45"/>
          <p:cNvSpPr/>
          <p:nvPr/>
        </p:nvSpPr>
        <p:spPr>
          <a:xfrm>
            <a:off x="3436943" y="4941168"/>
            <a:ext cx="484170" cy="519127"/>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tx1"/>
                </a:solidFill>
              </a:rPr>
              <a:t>A</a:t>
            </a:r>
            <a:endParaRPr lang="fr-FR" sz="3200" dirty="0">
              <a:solidFill>
                <a:schemeClr val="tx1"/>
              </a:solidFill>
            </a:endParaRPr>
          </a:p>
        </p:txBody>
      </p:sp>
      <p:sp>
        <p:nvSpPr>
          <p:cNvPr id="48" name="ZoneTexte 47"/>
          <p:cNvSpPr txBox="1"/>
          <p:nvPr/>
        </p:nvSpPr>
        <p:spPr>
          <a:xfrm>
            <a:off x="4401713" y="4941168"/>
            <a:ext cx="1944315" cy="523220"/>
          </a:xfrm>
          <a:prstGeom prst="rect">
            <a:avLst/>
          </a:prstGeom>
          <a:noFill/>
        </p:spPr>
        <p:txBody>
          <a:bodyPr wrap="none" rtlCol="0">
            <a:spAutoFit/>
          </a:bodyPr>
          <a:lstStyle/>
          <a:p>
            <a:r>
              <a:rPr lang="fr-FR" sz="2800" dirty="0" smtClean="0"/>
              <a:t>A vainqueur</a:t>
            </a:r>
          </a:p>
        </p:txBody>
      </p:sp>
    </p:spTree>
    <p:extLst>
      <p:ext uri="{BB962C8B-B14F-4D97-AF65-F5344CB8AC3E}">
        <p14:creationId xmlns:p14="http://schemas.microsoft.com/office/powerpoint/2010/main" val="165849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a:t>Critère de </a:t>
            </a:r>
            <a:r>
              <a:rPr lang="fr-FR" b="1" dirty="0" smtClean="0"/>
              <a:t>Condorcet</a:t>
            </a:r>
            <a:endParaRPr lang="fr-FR" dirty="0"/>
          </a:p>
        </p:txBody>
      </p:sp>
      <p:sp>
        <p:nvSpPr>
          <p:cNvPr id="3" name="Espace réservé du contenu 2"/>
          <p:cNvSpPr>
            <a:spLocks noGrp="1"/>
          </p:cNvSpPr>
          <p:nvPr>
            <p:ph idx="1"/>
          </p:nvPr>
        </p:nvSpPr>
        <p:spPr/>
        <p:txBody>
          <a:bodyPr>
            <a:normAutofit/>
          </a:bodyPr>
          <a:lstStyle/>
          <a:p>
            <a:pPr marL="0" indent="0">
              <a:buNone/>
            </a:pPr>
            <a:r>
              <a:rPr lang="fr-FR" dirty="0" smtClean="0"/>
              <a:t>S'il </a:t>
            </a:r>
            <a:r>
              <a:rPr lang="fr-FR" dirty="0"/>
              <a:t>existe </a:t>
            </a:r>
            <a:r>
              <a:rPr lang="fr-FR" dirty="0" smtClean="0"/>
              <a:t>un </a:t>
            </a:r>
            <a:r>
              <a:rPr lang="fr-FR" dirty="0"/>
              <a:t>candidat qui, confronté à tout autre candidat, est toujours le gagnant alors ce candidat doit être élu</a:t>
            </a:r>
            <a:r>
              <a:rPr lang="fr-FR" dirty="0" smtClean="0"/>
              <a:t>.</a:t>
            </a:r>
            <a:endParaRPr lang="fr-FR" dirty="0"/>
          </a:p>
        </p:txBody>
      </p:sp>
      <p:sp>
        <p:nvSpPr>
          <p:cNvPr id="4" name="ZoneTexte 3"/>
          <p:cNvSpPr txBox="1"/>
          <p:nvPr/>
        </p:nvSpPr>
        <p:spPr>
          <a:xfrm>
            <a:off x="1979712" y="3789040"/>
            <a:ext cx="1224136" cy="1754326"/>
          </a:xfrm>
          <a:prstGeom prst="rect">
            <a:avLst/>
          </a:prstGeom>
          <a:noFill/>
        </p:spPr>
        <p:txBody>
          <a:bodyPr wrap="square" rtlCol="0">
            <a:spAutoFit/>
          </a:bodyPr>
          <a:lstStyle/>
          <a:p>
            <a:pPr algn="ctr"/>
            <a:r>
              <a:rPr lang="fr-FR" sz="3600" dirty="0" smtClean="0"/>
              <a:t>A &gt; B</a:t>
            </a:r>
          </a:p>
          <a:p>
            <a:pPr algn="ctr"/>
            <a:r>
              <a:rPr lang="fr-FR" sz="3600" dirty="0" smtClean="0"/>
              <a:t>A &gt; C</a:t>
            </a:r>
          </a:p>
          <a:p>
            <a:pPr algn="ctr"/>
            <a:r>
              <a:rPr lang="fr-FR" sz="3600" dirty="0" smtClean="0"/>
              <a:t>A &gt; D</a:t>
            </a:r>
            <a:endParaRPr lang="fr-FR" sz="3600" dirty="0"/>
          </a:p>
        </p:txBody>
      </p:sp>
      <p:sp>
        <p:nvSpPr>
          <p:cNvPr id="5" name="Flèche droite 4"/>
          <p:cNvSpPr/>
          <p:nvPr/>
        </p:nvSpPr>
        <p:spPr>
          <a:xfrm>
            <a:off x="3707904" y="4090139"/>
            <a:ext cx="1872208"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5855077" y="4136013"/>
            <a:ext cx="1165195" cy="1165195"/>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0" dirty="0" smtClean="0">
                <a:solidFill>
                  <a:schemeClr val="tx1"/>
                </a:solidFill>
              </a:rPr>
              <a:t>A</a:t>
            </a:r>
            <a:endParaRPr lang="fr-FR" sz="8000" dirty="0">
              <a:solidFill>
                <a:schemeClr val="tx1"/>
              </a:solidFill>
            </a:endParaRPr>
          </a:p>
        </p:txBody>
      </p:sp>
      <p:grpSp>
        <p:nvGrpSpPr>
          <p:cNvPr id="14" name="Groupe 13"/>
          <p:cNvGrpSpPr/>
          <p:nvPr/>
        </p:nvGrpSpPr>
        <p:grpSpPr>
          <a:xfrm>
            <a:off x="915752" y="5578545"/>
            <a:ext cx="342203" cy="432048"/>
            <a:chOff x="539552" y="4725144"/>
            <a:chExt cx="648072" cy="818222"/>
          </a:xfrm>
        </p:grpSpPr>
        <p:sp>
          <p:nvSpPr>
            <p:cNvPr id="12" name="Arrondir un rectangle avec un coin du même côté 1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0" name="Groupe 19"/>
          <p:cNvGrpSpPr/>
          <p:nvPr/>
        </p:nvGrpSpPr>
        <p:grpSpPr>
          <a:xfrm>
            <a:off x="1277469" y="5589240"/>
            <a:ext cx="342203" cy="432048"/>
            <a:chOff x="539552" y="4725144"/>
            <a:chExt cx="648072" cy="818222"/>
          </a:xfrm>
        </p:grpSpPr>
        <p:sp>
          <p:nvSpPr>
            <p:cNvPr id="21" name="Arrondir un rectangle avec un coin du même côté 2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7" name="Groupe 16"/>
          <p:cNvGrpSpPr/>
          <p:nvPr/>
        </p:nvGrpSpPr>
        <p:grpSpPr>
          <a:xfrm>
            <a:off x="1115616" y="5661248"/>
            <a:ext cx="342203" cy="432048"/>
            <a:chOff x="539552" y="4725144"/>
            <a:chExt cx="648072" cy="818222"/>
          </a:xfrm>
        </p:grpSpPr>
        <p:sp>
          <p:nvSpPr>
            <p:cNvPr id="18" name="Arrondir un rectangle avec un coin du même côté 1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3" name="Groupe 22"/>
          <p:cNvGrpSpPr/>
          <p:nvPr/>
        </p:nvGrpSpPr>
        <p:grpSpPr>
          <a:xfrm>
            <a:off x="917429" y="5805264"/>
            <a:ext cx="342203" cy="432048"/>
            <a:chOff x="539552" y="4725144"/>
            <a:chExt cx="648072" cy="818222"/>
          </a:xfrm>
        </p:grpSpPr>
        <p:sp>
          <p:nvSpPr>
            <p:cNvPr id="24" name="Arrondir un rectangle avec un coin du même côté 2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6" name="Groupe 25"/>
          <p:cNvGrpSpPr/>
          <p:nvPr/>
        </p:nvGrpSpPr>
        <p:grpSpPr>
          <a:xfrm>
            <a:off x="1349477" y="5805264"/>
            <a:ext cx="342203" cy="432048"/>
            <a:chOff x="539552" y="4725144"/>
            <a:chExt cx="648072" cy="818222"/>
          </a:xfrm>
        </p:grpSpPr>
        <p:sp>
          <p:nvSpPr>
            <p:cNvPr id="27" name="Arrondir un rectangle avec un coin du même côté 2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Ellipse 2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9" name="Bulle ronde 28"/>
          <p:cNvSpPr/>
          <p:nvPr/>
        </p:nvSpPr>
        <p:spPr>
          <a:xfrm rot="1404940">
            <a:off x="1583955" y="3665558"/>
            <a:ext cx="1959146" cy="1960200"/>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51593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a:t>Critère de </a:t>
            </a:r>
            <a:r>
              <a:rPr lang="fr-FR" b="1" dirty="0" smtClean="0"/>
              <a:t>cohérence</a:t>
            </a:r>
            <a:endParaRPr lang="fr-FR" dirty="0"/>
          </a:p>
        </p:txBody>
      </p:sp>
      <p:sp>
        <p:nvSpPr>
          <p:cNvPr id="3" name="Espace réservé du contenu 2"/>
          <p:cNvSpPr>
            <a:spLocks noGrp="1"/>
          </p:cNvSpPr>
          <p:nvPr>
            <p:ph idx="1"/>
          </p:nvPr>
        </p:nvSpPr>
        <p:spPr>
          <a:xfrm>
            <a:off x="457200" y="1600201"/>
            <a:ext cx="8229600" cy="1684784"/>
          </a:xfrm>
        </p:spPr>
        <p:txBody>
          <a:bodyPr>
            <a:normAutofit/>
          </a:bodyPr>
          <a:lstStyle/>
          <a:p>
            <a:pPr marL="0" indent="0">
              <a:buNone/>
            </a:pPr>
            <a:r>
              <a:rPr lang="fr-FR" dirty="0" smtClean="0"/>
              <a:t>Si </a:t>
            </a:r>
            <a:r>
              <a:rPr lang="fr-FR" dirty="0"/>
              <a:t>les bulletins sont partagés en deux groupes et si un candidat est le gagnant dans chaque groupe, il doit être le gagnant des élections.</a:t>
            </a:r>
          </a:p>
          <a:p>
            <a:endParaRPr lang="fr-FR" dirty="0"/>
          </a:p>
        </p:txBody>
      </p:sp>
      <p:sp>
        <p:nvSpPr>
          <p:cNvPr id="5" name="Flèche droite 4"/>
          <p:cNvSpPr/>
          <p:nvPr/>
        </p:nvSpPr>
        <p:spPr>
          <a:xfrm>
            <a:off x="3707904" y="4293096"/>
            <a:ext cx="1872208"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5855077" y="4286562"/>
            <a:ext cx="1165195" cy="1165195"/>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0" dirty="0" smtClean="0">
                <a:solidFill>
                  <a:schemeClr val="tx1"/>
                </a:solidFill>
              </a:rPr>
              <a:t>A</a:t>
            </a:r>
            <a:endParaRPr lang="fr-FR" sz="8000" dirty="0">
              <a:solidFill>
                <a:schemeClr val="tx1"/>
              </a:solidFill>
            </a:endParaRPr>
          </a:p>
        </p:txBody>
      </p:sp>
      <p:grpSp>
        <p:nvGrpSpPr>
          <p:cNvPr id="7" name="Groupe 6"/>
          <p:cNvGrpSpPr/>
          <p:nvPr/>
        </p:nvGrpSpPr>
        <p:grpSpPr>
          <a:xfrm>
            <a:off x="1139912" y="5074489"/>
            <a:ext cx="342203" cy="432048"/>
            <a:chOff x="539552" y="4725144"/>
            <a:chExt cx="648072" cy="818222"/>
          </a:xfrm>
        </p:grpSpPr>
        <p:sp>
          <p:nvSpPr>
            <p:cNvPr id="8" name="Arrondir un rectangle avec un coin du même côté 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a:off x="1339776" y="5157192"/>
            <a:ext cx="342203" cy="432048"/>
            <a:chOff x="539552" y="4725144"/>
            <a:chExt cx="648072" cy="818222"/>
          </a:xfrm>
        </p:grpSpPr>
        <p:sp>
          <p:nvSpPr>
            <p:cNvPr id="14" name="Arrondir un rectangle avec un coin du même côté 1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6" name="Groupe 15"/>
          <p:cNvGrpSpPr/>
          <p:nvPr/>
        </p:nvGrpSpPr>
        <p:grpSpPr>
          <a:xfrm>
            <a:off x="1141589" y="5301208"/>
            <a:ext cx="342203" cy="432048"/>
            <a:chOff x="539552" y="4725144"/>
            <a:chExt cx="648072" cy="818222"/>
          </a:xfrm>
        </p:grpSpPr>
        <p:sp>
          <p:nvSpPr>
            <p:cNvPr id="17" name="Arrondir un rectangle avec un coin du même côté 1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2" name="Bulle ronde 21"/>
          <p:cNvSpPr/>
          <p:nvPr/>
        </p:nvSpPr>
        <p:spPr>
          <a:xfrm>
            <a:off x="1178640" y="3957741"/>
            <a:ext cx="854588" cy="900865"/>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p:cNvSpPr/>
          <p:nvPr/>
        </p:nvSpPr>
        <p:spPr>
          <a:xfrm>
            <a:off x="1363849" y="4148609"/>
            <a:ext cx="484170" cy="519127"/>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tx1"/>
                </a:solidFill>
              </a:rPr>
              <a:t>A</a:t>
            </a:r>
            <a:endParaRPr lang="fr-FR" sz="3200" dirty="0">
              <a:solidFill>
                <a:schemeClr val="tx1"/>
              </a:solidFill>
            </a:endParaRPr>
          </a:p>
        </p:txBody>
      </p:sp>
      <p:grpSp>
        <p:nvGrpSpPr>
          <p:cNvPr id="27" name="Groupe 26"/>
          <p:cNvGrpSpPr/>
          <p:nvPr/>
        </p:nvGrpSpPr>
        <p:grpSpPr>
          <a:xfrm>
            <a:off x="2510396" y="5072006"/>
            <a:ext cx="342203" cy="432048"/>
            <a:chOff x="539552" y="4725144"/>
            <a:chExt cx="648072" cy="818222"/>
          </a:xfrm>
        </p:grpSpPr>
        <p:sp>
          <p:nvSpPr>
            <p:cNvPr id="28" name="Arrondir un rectangle avec un coin du même côté 2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6" name="Groupe 35"/>
          <p:cNvGrpSpPr/>
          <p:nvPr/>
        </p:nvGrpSpPr>
        <p:grpSpPr>
          <a:xfrm>
            <a:off x="2582404" y="5288030"/>
            <a:ext cx="342203" cy="432048"/>
            <a:chOff x="539552" y="4725144"/>
            <a:chExt cx="648072" cy="818222"/>
          </a:xfrm>
        </p:grpSpPr>
        <p:sp>
          <p:nvSpPr>
            <p:cNvPr id="37" name="Arrondir un rectangle avec un coin du même côté 3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Ellipse 3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1" name="Bulle ronde 40"/>
          <p:cNvSpPr/>
          <p:nvPr/>
        </p:nvSpPr>
        <p:spPr>
          <a:xfrm>
            <a:off x="2421268" y="3951767"/>
            <a:ext cx="854588" cy="900865"/>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Ellipse 41"/>
          <p:cNvSpPr/>
          <p:nvPr/>
        </p:nvSpPr>
        <p:spPr>
          <a:xfrm>
            <a:off x="2606477" y="4142635"/>
            <a:ext cx="484170" cy="519127"/>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tx1"/>
                </a:solidFill>
              </a:rPr>
              <a:t>A</a:t>
            </a:r>
            <a:endParaRPr lang="fr-FR" sz="3200" dirty="0">
              <a:solidFill>
                <a:schemeClr val="tx1"/>
              </a:solidFill>
            </a:endParaRPr>
          </a:p>
        </p:txBody>
      </p:sp>
    </p:spTree>
    <p:extLst>
      <p:ext uri="{BB962C8B-B14F-4D97-AF65-F5344CB8AC3E}">
        <p14:creationId xmlns:p14="http://schemas.microsoft.com/office/powerpoint/2010/main" val="37553499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a:t>Critère des </a:t>
            </a:r>
            <a:r>
              <a:rPr lang="fr-FR" b="1" dirty="0" smtClean="0"/>
              <a:t>clones</a:t>
            </a:r>
            <a:endParaRPr lang="fr-FR" dirty="0"/>
          </a:p>
        </p:txBody>
      </p:sp>
      <p:sp>
        <p:nvSpPr>
          <p:cNvPr id="3" name="Espace réservé du contenu 2"/>
          <p:cNvSpPr>
            <a:spLocks noGrp="1"/>
          </p:cNvSpPr>
          <p:nvPr>
            <p:ph idx="1"/>
          </p:nvPr>
        </p:nvSpPr>
        <p:spPr>
          <a:xfrm>
            <a:off x="457200" y="1700809"/>
            <a:ext cx="8229600" cy="1944215"/>
          </a:xfrm>
        </p:spPr>
        <p:txBody>
          <a:bodyPr>
            <a:normAutofit lnSpcReduction="10000"/>
          </a:bodyPr>
          <a:lstStyle/>
          <a:p>
            <a:pPr marL="0" indent="0">
              <a:buNone/>
            </a:pPr>
            <a:r>
              <a:rPr lang="fr-FR" dirty="0" smtClean="0"/>
              <a:t>Si deux candidats A et A’ se suivent dans les préférences de chaque électeur, la suppression d’un des deux ne doit pas changer le gagnant (sauf entre A et A’)</a:t>
            </a:r>
            <a:endParaRPr lang="fr-FR" dirty="0"/>
          </a:p>
        </p:txBody>
      </p:sp>
      <p:sp>
        <p:nvSpPr>
          <p:cNvPr id="4" name="ZoneTexte 3"/>
          <p:cNvSpPr txBox="1"/>
          <p:nvPr/>
        </p:nvSpPr>
        <p:spPr>
          <a:xfrm>
            <a:off x="827584" y="1196752"/>
            <a:ext cx="7632848" cy="369332"/>
          </a:xfrm>
          <a:prstGeom prst="rect">
            <a:avLst/>
          </a:prstGeom>
          <a:noFill/>
        </p:spPr>
        <p:txBody>
          <a:bodyPr wrap="square" rtlCol="0">
            <a:spAutoFit/>
          </a:bodyPr>
          <a:lstStyle/>
          <a:p>
            <a:pPr algn="ctr"/>
            <a:r>
              <a:rPr lang="fr-FR" dirty="0" smtClean="0"/>
              <a:t>(expression simplifiée)</a:t>
            </a:r>
            <a:endParaRPr lang="fr-FR" dirty="0"/>
          </a:p>
        </p:txBody>
      </p:sp>
      <p:sp>
        <p:nvSpPr>
          <p:cNvPr id="5" name="ZoneTexte 4"/>
          <p:cNvSpPr txBox="1"/>
          <p:nvPr/>
        </p:nvSpPr>
        <p:spPr>
          <a:xfrm>
            <a:off x="611560" y="4172887"/>
            <a:ext cx="3024336" cy="1200329"/>
          </a:xfrm>
          <a:prstGeom prst="rect">
            <a:avLst/>
          </a:prstGeom>
          <a:noFill/>
        </p:spPr>
        <p:txBody>
          <a:bodyPr wrap="square" rtlCol="0">
            <a:spAutoFit/>
          </a:bodyPr>
          <a:lstStyle/>
          <a:p>
            <a:pPr algn="ctr"/>
            <a:r>
              <a:rPr lang="fr-FR" sz="3600" dirty="0" smtClean="0"/>
              <a:t>… &gt; A &gt; A’ &gt; …</a:t>
            </a:r>
          </a:p>
          <a:p>
            <a:pPr algn="ctr"/>
            <a:r>
              <a:rPr lang="fr-FR" sz="3600" dirty="0"/>
              <a:t>… &gt; A’ &gt; A &gt; </a:t>
            </a:r>
            <a:r>
              <a:rPr lang="fr-FR" sz="3600" dirty="0" smtClean="0"/>
              <a:t>…</a:t>
            </a:r>
            <a:endParaRPr lang="fr-FR" sz="3600" dirty="0"/>
          </a:p>
        </p:txBody>
      </p:sp>
      <p:grpSp>
        <p:nvGrpSpPr>
          <p:cNvPr id="8" name="Groupe 7"/>
          <p:cNvGrpSpPr/>
          <p:nvPr/>
        </p:nvGrpSpPr>
        <p:grpSpPr>
          <a:xfrm>
            <a:off x="827584" y="5661248"/>
            <a:ext cx="342203" cy="432048"/>
            <a:chOff x="539552" y="4725144"/>
            <a:chExt cx="648072" cy="818222"/>
          </a:xfrm>
        </p:grpSpPr>
        <p:sp>
          <p:nvSpPr>
            <p:cNvPr id="9" name="Arrondir un rectangle avec un coin du même côté 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1" name="Groupe 10"/>
          <p:cNvGrpSpPr/>
          <p:nvPr/>
        </p:nvGrpSpPr>
        <p:grpSpPr>
          <a:xfrm>
            <a:off x="1189301" y="5671943"/>
            <a:ext cx="342203" cy="432048"/>
            <a:chOff x="539552" y="4725144"/>
            <a:chExt cx="648072" cy="818222"/>
          </a:xfrm>
        </p:grpSpPr>
        <p:sp>
          <p:nvSpPr>
            <p:cNvPr id="12" name="Arrondir un rectangle avec un coin du même côté 1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4" name="Groupe 13"/>
          <p:cNvGrpSpPr/>
          <p:nvPr/>
        </p:nvGrpSpPr>
        <p:grpSpPr>
          <a:xfrm>
            <a:off x="1027448" y="5743951"/>
            <a:ext cx="342203" cy="432048"/>
            <a:chOff x="539552" y="4725144"/>
            <a:chExt cx="648072" cy="818222"/>
          </a:xfrm>
        </p:grpSpPr>
        <p:sp>
          <p:nvSpPr>
            <p:cNvPr id="15" name="Arrondir un rectangle avec un coin du même côté 1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7" name="Groupe 16"/>
          <p:cNvGrpSpPr/>
          <p:nvPr/>
        </p:nvGrpSpPr>
        <p:grpSpPr>
          <a:xfrm>
            <a:off x="829261" y="5887967"/>
            <a:ext cx="342203" cy="432048"/>
            <a:chOff x="539552" y="4725144"/>
            <a:chExt cx="648072" cy="818222"/>
          </a:xfrm>
        </p:grpSpPr>
        <p:sp>
          <p:nvSpPr>
            <p:cNvPr id="18" name="Arrondir un rectangle avec un coin du même côté 1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0" name="Groupe 19"/>
          <p:cNvGrpSpPr/>
          <p:nvPr/>
        </p:nvGrpSpPr>
        <p:grpSpPr>
          <a:xfrm>
            <a:off x="1261309" y="5887967"/>
            <a:ext cx="342203" cy="432048"/>
            <a:chOff x="539552" y="4725144"/>
            <a:chExt cx="648072" cy="818222"/>
          </a:xfrm>
        </p:grpSpPr>
        <p:sp>
          <p:nvSpPr>
            <p:cNvPr id="21" name="Arrondir un rectangle avec un coin du même côté 2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3" name="Bulle ronde 22"/>
          <p:cNvSpPr/>
          <p:nvPr/>
        </p:nvSpPr>
        <p:spPr>
          <a:xfrm>
            <a:off x="467543" y="4136012"/>
            <a:ext cx="3168353" cy="1339703"/>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a:off x="1531504" y="4149080"/>
            <a:ext cx="1168288" cy="696273"/>
          </a:xfrm>
          <a:prstGeom prst="ellipse">
            <a:avLst/>
          </a:prstGeom>
          <a:noFill/>
          <a:ln>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1527467" y="4725144"/>
            <a:ext cx="1168288" cy="696273"/>
          </a:xfrm>
          <a:prstGeom prst="ellipse">
            <a:avLst/>
          </a:prstGeom>
          <a:noFill/>
          <a:ln>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3347863" y="5741635"/>
            <a:ext cx="720079" cy="70332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00" dirty="0" smtClean="0">
                <a:solidFill>
                  <a:schemeClr val="tx1"/>
                </a:solidFill>
              </a:rPr>
              <a:t>X</a:t>
            </a:r>
            <a:endParaRPr lang="fr-FR" sz="5400" dirty="0">
              <a:solidFill>
                <a:schemeClr val="tx1"/>
              </a:solidFill>
            </a:endParaRPr>
          </a:p>
        </p:txBody>
      </p:sp>
      <p:grpSp>
        <p:nvGrpSpPr>
          <p:cNvPr id="30" name="Groupe 29"/>
          <p:cNvGrpSpPr/>
          <p:nvPr/>
        </p:nvGrpSpPr>
        <p:grpSpPr>
          <a:xfrm>
            <a:off x="4700150" y="3862383"/>
            <a:ext cx="768281" cy="768281"/>
            <a:chOff x="6732240" y="3701310"/>
            <a:chExt cx="768281" cy="768281"/>
          </a:xfrm>
        </p:grpSpPr>
        <p:sp>
          <p:nvSpPr>
            <p:cNvPr id="28" name="Rectangle 27"/>
            <p:cNvSpPr/>
            <p:nvPr/>
          </p:nvSpPr>
          <p:spPr>
            <a:xfrm>
              <a:off x="6890196" y="3734803"/>
              <a:ext cx="452368" cy="646331"/>
            </a:xfrm>
            <a:prstGeom prst="rect">
              <a:avLst/>
            </a:prstGeom>
          </p:spPr>
          <p:txBody>
            <a:bodyPr wrap="none">
              <a:spAutoFit/>
            </a:bodyPr>
            <a:lstStyle/>
            <a:p>
              <a:r>
                <a:rPr lang="fr-FR" sz="3600" dirty="0"/>
                <a:t>A</a:t>
              </a:r>
            </a:p>
          </p:txBody>
        </p:sp>
        <p:sp>
          <p:nvSpPr>
            <p:cNvPr id="27" name="Interdiction 26"/>
            <p:cNvSpPr/>
            <p:nvPr/>
          </p:nvSpPr>
          <p:spPr>
            <a:xfrm>
              <a:off x="6732240" y="3701310"/>
              <a:ext cx="768281" cy="768281"/>
            </a:xfrm>
            <a:prstGeom prst="noSmoking">
              <a:avLst/>
            </a:prstGeom>
            <a:solidFill>
              <a:srgbClr val="C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
        <p:nvSpPr>
          <p:cNvPr id="31" name="ZoneTexte 30"/>
          <p:cNvSpPr txBox="1"/>
          <p:nvPr/>
        </p:nvSpPr>
        <p:spPr>
          <a:xfrm>
            <a:off x="5436096" y="4301480"/>
            <a:ext cx="3024336" cy="1200329"/>
          </a:xfrm>
          <a:prstGeom prst="rect">
            <a:avLst/>
          </a:prstGeom>
          <a:noFill/>
        </p:spPr>
        <p:txBody>
          <a:bodyPr wrap="square" rtlCol="0">
            <a:spAutoFit/>
          </a:bodyPr>
          <a:lstStyle/>
          <a:p>
            <a:pPr algn="ctr"/>
            <a:r>
              <a:rPr lang="fr-FR" sz="3600" dirty="0" smtClean="0"/>
              <a:t>… &gt;  A’ &gt; …</a:t>
            </a:r>
          </a:p>
          <a:p>
            <a:pPr algn="ctr"/>
            <a:r>
              <a:rPr lang="fr-FR" sz="3600" dirty="0"/>
              <a:t>… </a:t>
            </a:r>
            <a:r>
              <a:rPr lang="fr-FR" sz="3600" dirty="0" smtClean="0"/>
              <a:t>&gt;  </a:t>
            </a:r>
            <a:r>
              <a:rPr lang="fr-FR" sz="3600" dirty="0"/>
              <a:t>A’ </a:t>
            </a:r>
            <a:r>
              <a:rPr lang="fr-FR" sz="3600" dirty="0" smtClean="0"/>
              <a:t>&gt; …</a:t>
            </a:r>
            <a:endParaRPr lang="fr-FR" sz="3600" dirty="0"/>
          </a:p>
        </p:txBody>
      </p:sp>
      <p:grpSp>
        <p:nvGrpSpPr>
          <p:cNvPr id="32" name="Groupe 31"/>
          <p:cNvGrpSpPr/>
          <p:nvPr/>
        </p:nvGrpSpPr>
        <p:grpSpPr>
          <a:xfrm>
            <a:off x="5652120" y="5789841"/>
            <a:ext cx="342203" cy="432048"/>
            <a:chOff x="539552" y="4725144"/>
            <a:chExt cx="648072" cy="818222"/>
          </a:xfrm>
        </p:grpSpPr>
        <p:sp>
          <p:nvSpPr>
            <p:cNvPr id="33" name="Arrondir un rectangle avec un coin du même côté 3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5" name="Groupe 34"/>
          <p:cNvGrpSpPr/>
          <p:nvPr/>
        </p:nvGrpSpPr>
        <p:grpSpPr>
          <a:xfrm>
            <a:off x="6013837" y="5800536"/>
            <a:ext cx="342203" cy="432048"/>
            <a:chOff x="539552" y="4725144"/>
            <a:chExt cx="648072" cy="818222"/>
          </a:xfrm>
        </p:grpSpPr>
        <p:sp>
          <p:nvSpPr>
            <p:cNvPr id="36" name="Arrondir un rectangle avec un coin du même côté 3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Ellipse 3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8" name="Groupe 37"/>
          <p:cNvGrpSpPr/>
          <p:nvPr/>
        </p:nvGrpSpPr>
        <p:grpSpPr>
          <a:xfrm>
            <a:off x="5851984" y="5872544"/>
            <a:ext cx="342203" cy="432048"/>
            <a:chOff x="539552" y="4725144"/>
            <a:chExt cx="648072" cy="818222"/>
          </a:xfrm>
        </p:grpSpPr>
        <p:sp>
          <p:nvSpPr>
            <p:cNvPr id="39" name="Arrondir un rectangle avec un coin du même côté 3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1" name="Groupe 40"/>
          <p:cNvGrpSpPr/>
          <p:nvPr/>
        </p:nvGrpSpPr>
        <p:grpSpPr>
          <a:xfrm>
            <a:off x="5653797" y="6016560"/>
            <a:ext cx="342203" cy="432048"/>
            <a:chOff x="539552" y="4725144"/>
            <a:chExt cx="648072" cy="818222"/>
          </a:xfrm>
        </p:grpSpPr>
        <p:sp>
          <p:nvSpPr>
            <p:cNvPr id="42" name="Arrondir un rectangle avec un coin du même côté 4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Ellipse 4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4" name="Groupe 43"/>
          <p:cNvGrpSpPr/>
          <p:nvPr/>
        </p:nvGrpSpPr>
        <p:grpSpPr>
          <a:xfrm>
            <a:off x="6085845" y="6016560"/>
            <a:ext cx="342203" cy="432048"/>
            <a:chOff x="539552" y="4725144"/>
            <a:chExt cx="648072" cy="818222"/>
          </a:xfrm>
        </p:grpSpPr>
        <p:sp>
          <p:nvSpPr>
            <p:cNvPr id="45" name="Arrondir un rectangle avec un coin du même côté 4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Ellipse 4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7" name="Bulle ronde 46"/>
          <p:cNvSpPr/>
          <p:nvPr/>
        </p:nvSpPr>
        <p:spPr>
          <a:xfrm>
            <a:off x="5292079" y="4264605"/>
            <a:ext cx="3168353" cy="1339703"/>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Ellipse 48"/>
          <p:cNvSpPr/>
          <p:nvPr/>
        </p:nvSpPr>
        <p:spPr>
          <a:xfrm>
            <a:off x="6713951" y="4934456"/>
            <a:ext cx="504057" cy="486961"/>
          </a:xfrm>
          <a:prstGeom prst="ellipse">
            <a:avLst/>
          </a:prstGeom>
          <a:noFill/>
          <a:ln>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Ellipse 50"/>
          <p:cNvSpPr/>
          <p:nvPr/>
        </p:nvSpPr>
        <p:spPr>
          <a:xfrm>
            <a:off x="6715096" y="4382199"/>
            <a:ext cx="504057" cy="486961"/>
          </a:xfrm>
          <a:prstGeom prst="ellipse">
            <a:avLst/>
          </a:prstGeom>
          <a:noFill/>
          <a:ln>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3" name="Connecteur droit 52"/>
          <p:cNvCxnSpPr/>
          <p:nvPr/>
        </p:nvCxnSpPr>
        <p:spPr>
          <a:xfrm>
            <a:off x="4572000" y="3734803"/>
            <a:ext cx="0" cy="2611848"/>
          </a:xfrm>
          <a:prstGeom prst="line">
            <a:avLst/>
          </a:prstGeom>
        </p:spPr>
        <p:style>
          <a:lnRef idx="1">
            <a:schemeClr val="dk1"/>
          </a:lnRef>
          <a:fillRef idx="0">
            <a:schemeClr val="dk1"/>
          </a:fillRef>
          <a:effectRef idx="0">
            <a:schemeClr val="dk1"/>
          </a:effectRef>
          <a:fontRef idx="minor">
            <a:schemeClr val="tx1"/>
          </a:fontRef>
        </p:style>
      </p:cxnSp>
      <p:sp>
        <p:nvSpPr>
          <p:cNvPr id="54" name="Rectangle 53"/>
          <p:cNvSpPr/>
          <p:nvPr/>
        </p:nvSpPr>
        <p:spPr>
          <a:xfrm>
            <a:off x="4572000" y="3733790"/>
            <a:ext cx="1024583" cy="9913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6" name="Connecteur droit 55"/>
          <p:cNvCxnSpPr/>
          <p:nvPr/>
        </p:nvCxnSpPr>
        <p:spPr>
          <a:xfrm flipH="1">
            <a:off x="467544" y="3733790"/>
            <a:ext cx="8280920" cy="0"/>
          </a:xfrm>
          <a:prstGeom prst="line">
            <a:avLst/>
          </a:prstGeom>
        </p:spPr>
        <p:style>
          <a:lnRef idx="1">
            <a:schemeClr val="dk1"/>
          </a:lnRef>
          <a:fillRef idx="0">
            <a:schemeClr val="dk1"/>
          </a:fillRef>
          <a:effectRef idx="0">
            <a:schemeClr val="dk1"/>
          </a:effectRef>
          <a:fontRef idx="minor">
            <a:schemeClr val="tx1"/>
          </a:fontRef>
        </p:style>
      </p:cxnSp>
      <p:sp>
        <p:nvSpPr>
          <p:cNvPr id="58" name="Flèche droite 57"/>
          <p:cNvSpPr/>
          <p:nvPr/>
        </p:nvSpPr>
        <p:spPr>
          <a:xfrm>
            <a:off x="2455767" y="5851448"/>
            <a:ext cx="786006" cy="483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Ellipse 58"/>
          <p:cNvSpPr/>
          <p:nvPr/>
        </p:nvSpPr>
        <p:spPr>
          <a:xfrm>
            <a:off x="8128392" y="5750014"/>
            <a:ext cx="720079" cy="70332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00" dirty="0" smtClean="0">
                <a:solidFill>
                  <a:schemeClr val="tx1"/>
                </a:solidFill>
              </a:rPr>
              <a:t>X</a:t>
            </a:r>
            <a:endParaRPr lang="fr-FR" sz="5400" dirty="0">
              <a:solidFill>
                <a:schemeClr val="tx1"/>
              </a:solidFill>
            </a:endParaRPr>
          </a:p>
        </p:txBody>
      </p:sp>
      <p:sp>
        <p:nvSpPr>
          <p:cNvPr id="60" name="Flèche droite 59"/>
          <p:cNvSpPr/>
          <p:nvPr/>
        </p:nvSpPr>
        <p:spPr>
          <a:xfrm>
            <a:off x="7236296" y="5859827"/>
            <a:ext cx="786006" cy="483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4521001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t>Critère d'indépendance</a:t>
            </a:r>
            <a:endParaRPr lang="fr-FR" dirty="0"/>
          </a:p>
        </p:txBody>
      </p:sp>
      <p:sp>
        <p:nvSpPr>
          <p:cNvPr id="3" name="Espace réservé du contenu 2"/>
          <p:cNvSpPr>
            <a:spLocks noGrp="1"/>
          </p:cNvSpPr>
          <p:nvPr>
            <p:ph idx="1"/>
          </p:nvPr>
        </p:nvSpPr>
        <p:spPr>
          <a:xfrm>
            <a:off x="457200" y="1600201"/>
            <a:ext cx="8229600" cy="2044824"/>
          </a:xfrm>
        </p:spPr>
        <p:txBody>
          <a:bodyPr/>
          <a:lstStyle/>
          <a:p>
            <a:pPr marL="0" indent="0">
              <a:buNone/>
            </a:pPr>
            <a:r>
              <a:rPr lang="fr-FR" dirty="0" smtClean="0"/>
              <a:t>Si</a:t>
            </a:r>
            <a:r>
              <a:rPr lang="fr-FR" dirty="0"/>
              <a:t>, dans une élection où X est gagnant, on ajoute un nouveau candidat Y, le nouveau gagnant ne peut être que X ou Y.</a:t>
            </a:r>
          </a:p>
          <a:p>
            <a:endParaRPr lang="fr-FR" dirty="0"/>
          </a:p>
        </p:txBody>
      </p:sp>
      <p:sp>
        <p:nvSpPr>
          <p:cNvPr id="4" name="ZoneTexte 3"/>
          <p:cNvSpPr txBox="1"/>
          <p:nvPr/>
        </p:nvSpPr>
        <p:spPr>
          <a:xfrm>
            <a:off x="827584" y="1196752"/>
            <a:ext cx="7632848" cy="369332"/>
          </a:xfrm>
          <a:prstGeom prst="rect">
            <a:avLst/>
          </a:prstGeom>
          <a:noFill/>
        </p:spPr>
        <p:txBody>
          <a:bodyPr wrap="square" rtlCol="0">
            <a:spAutoFit/>
          </a:bodyPr>
          <a:lstStyle/>
          <a:p>
            <a:pPr algn="ctr"/>
            <a:r>
              <a:rPr lang="fr-FR" dirty="0" smtClean="0"/>
              <a:t>(globale)</a:t>
            </a:r>
            <a:endParaRPr lang="fr-FR" dirty="0"/>
          </a:p>
        </p:txBody>
      </p:sp>
      <p:grpSp>
        <p:nvGrpSpPr>
          <p:cNvPr id="6" name="Groupe 5"/>
          <p:cNvGrpSpPr/>
          <p:nvPr/>
        </p:nvGrpSpPr>
        <p:grpSpPr>
          <a:xfrm>
            <a:off x="827584" y="5661248"/>
            <a:ext cx="342203" cy="432048"/>
            <a:chOff x="539552" y="4725144"/>
            <a:chExt cx="648072" cy="818222"/>
          </a:xfrm>
        </p:grpSpPr>
        <p:sp>
          <p:nvSpPr>
            <p:cNvPr id="7" name="Arrondir un rectangle avec un coin du même côté 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 name="Groupe 8"/>
          <p:cNvGrpSpPr/>
          <p:nvPr/>
        </p:nvGrpSpPr>
        <p:grpSpPr>
          <a:xfrm>
            <a:off x="1189301" y="5671943"/>
            <a:ext cx="342203" cy="432048"/>
            <a:chOff x="539552" y="4725144"/>
            <a:chExt cx="648072" cy="818222"/>
          </a:xfrm>
        </p:grpSpPr>
        <p:sp>
          <p:nvSpPr>
            <p:cNvPr id="10" name="Arrondir un rectangle avec un coin du même côté 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2" name="Groupe 11"/>
          <p:cNvGrpSpPr/>
          <p:nvPr/>
        </p:nvGrpSpPr>
        <p:grpSpPr>
          <a:xfrm>
            <a:off x="1027448" y="5743951"/>
            <a:ext cx="342203" cy="432048"/>
            <a:chOff x="539552" y="4725144"/>
            <a:chExt cx="648072" cy="818222"/>
          </a:xfrm>
        </p:grpSpPr>
        <p:sp>
          <p:nvSpPr>
            <p:cNvPr id="13" name="Arrondir un rectangle avec un coin du même côté 1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5" name="Groupe 14"/>
          <p:cNvGrpSpPr/>
          <p:nvPr/>
        </p:nvGrpSpPr>
        <p:grpSpPr>
          <a:xfrm>
            <a:off x="829261" y="5887967"/>
            <a:ext cx="342203" cy="432048"/>
            <a:chOff x="539552" y="4725144"/>
            <a:chExt cx="648072" cy="818222"/>
          </a:xfrm>
        </p:grpSpPr>
        <p:sp>
          <p:nvSpPr>
            <p:cNvPr id="16" name="Arrondir un rectangle avec un coin du même côté 1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8" name="Groupe 17"/>
          <p:cNvGrpSpPr/>
          <p:nvPr/>
        </p:nvGrpSpPr>
        <p:grpSpPr>
          <a:xfrm>
            <a:off x="1261309" y="5887967"/>
            <a:ext cx="342203" cy="432048"/>
            <a:chOff x="539552" y="4725144"/>
            <a:chExt cx="648072" cy="818222"/>
          </a:xfrm>
        </p:grpSpPr>
        <p:sp>
          <p:nvSpPr>
            <p:cNvPr id="19" name="Arrondir un rectangle avec un coin du même côté 1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llipse 1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1" name="Bulle ronde 20"/>
          <p:cNvSpPr/>
          <p:nvPr/>
        </p:nvSpPr>
        <p:spPr>
          <a:xfrm>
            <a:off x="5326076" y="5085184"/>
            <a:ext cx="902108" cy="541259"/>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t>
            </a:r>
            <a:endParaRPr lang="fr-FR" dirty="0">
              <a:solidFill>
                <a:schemeClr val="tx1"/>
              </a:solidFill>
            </a:endParaRPr>
          </a:p>
        </p:txBody>
      </p:sp>
      <p:sp>
        <p:nvSpPr>
          <p:cNvPr id="24" name="Ellipse 23"/>
          <p:cNvSpPr/>
          <p:nvPr/>
        </p:nvSpPr>
        <p:spPr>
          <a:xfrm>
            <a:off x="3014127" y="5550201"/>
            <a:ext cx="720079" cy="70332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00" dirty="0" smtClean="0">
                <a:solidFill>
                  <a:schemeClr val="tx1"/>
                </a:solidFill>
              </a:rPr>
              <a:t>X</a:t>
            </a:r>
            <a:endParaRPr lang="fr-FR" sz="5400" dirty="0">
              <a:solidFill>
                <a:schemeClr val="tx1"/>
              </a:solidFill>
            </a:endParaRPr>
          </a:p>
        </p:txBody>
      </p:sp>
      <p:grpSp>
        <p:nvGrpSpPr>
          <p:cNvPr id="29" name="Groupe 28"/>
          <p:cNvGrpSpPr/>
          <p:nvPr/>
        </p:nvGrpSpPr>
        <p:grpSpPr>
          <a:xfrm>
            <a:off x="4932040" y="5789841"/>
            <a:ext cx="342203" cy="432048"/>
            <a:chOff x="539552" y="4725144"/>
            <a:chExt cx="648072" cy="818222"/>
          </a:xfrm>
        </p:grpSpPr>
        <p:sp>
          <p:nvSpPr>
            <p:cNvPr id="30" name="Arrondir un rectangle avec un coin du même côté 2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2" name="Groupe 31"/>
          <p:cNvGrpSpPr/>
          <p:nvPr/>
        </p:nvGrpSpPr>
        <p:grpSpPr>
          <a:xfrm>
            <a:off x="5293757" y="5800536"/>
            <a:ext cx="342203" cy="432048"/>
            <a:chOff x="539552" y="4725144"/>
            <a:chExt cx="648072" cy="818222"/>
          </a:xfrm>
        </p:grpSpPr>
        <p:sp>
          <p:nvSpPr>
            <p:cNvPr id="33" name="Arrondir un rectangle avec un coin du même côté 3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5" name="Groupe 34"/>
          <p:cNvGrpSpPr/>
          <p:nvPr/>
        </p:nvGrpSpPr>
        <p:grpSpPr>
          <a:xfrm>
            <a:off x="5131904" y="5872544"/>
            <a:ext cx="342203" cy="432048"/>
            <a:chOff x="539552" y="4725144"/>
            <a:chExt cx="648072" cy="818222"/>
          </a:xfrm>
        </p:grpSpPr>
        <p:sp>
          <p:nvSpPr>
            <p:cNvPr id="36" name="Arrondir un rectangle avec un coin du même côté 3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Ellipse 3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8" name="Groupe 37"/>
          <p:cNvGrpSpPr/>
          <p:nvPr/>
        </p:nvGrpSpPr>
        <p:grpSpPr>
          <a:xfrm>
            <a:off x="4933717" y="6016560"/>
            <a:ext cx="342203" cy="432048"/>
            <a:chOff x="539552" y="4725144"/>
            <a:chExt cx="648072" cy="818222"/>
          </a:xfrm>
        </p:grpSpPr>
        <p:sp>
          <p:nvSpPr>
            <p:cNvPr id="39" name="Arrondir un rectangle avec un coin du même côté 3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1" name="Groupe 40"/>
          <p:cNvGrpSpPr/>
          <p:nvPr/>
        </p:nvGrpSpPr>
        <p:grpSpPr>
          <a:xfrm>
            <a:off x="5365765" y="6016560"/>
            <a:ext cx="342203" cy="432048"/>
            <a:chOff x="539552" y="4725144"/>
            <a:chExt cx="648072" cy="818222"/>
          </a:xfrm>
        </p:grpSpPr>
        <p:sp>
          <p:nvSpPr>
            <p:cNvPr id="42" name="Arrondir un rectangle avec un coin du même côté 4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Ellipse 4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47" name="Connecteur droit 46"/>
          <p:cNvCxnSpPr/>
          <p:nvPr/>
        </p:nvCxnSpPr>
        <p:spPr>
          <a:xfrm>
            <a:off x="4572000" y="3734803"/>
            <a:ext cx="0" cy="2611848"/>
          </a:xfrm>
          <a:prstGeom prst="line">
            <a:avLst/>
          </a:prstGeom>
        </p:spPr>
        <p:style>
          <a:lnRef idx="1">
            <a:schemeClr val="dk1"/>
          </a:lnRef>
          <a:fillRef idx="0">
            <a:schemeClr val="dk1"/>
          </a:fillRef>
          <a:effectRef idx="0">
            <a:schemeClr val="dk1"/>
          </a:effectRef>
          <a:fontRef idx="minor">
            <a:schemeClr val="tx1"/>
          </a:fontRef>
        </p:style>
      </p:cxnSp>
      <p:sp>
        <p:nvSpPr>
          <p:cNvPr id="48" name="Rectangle 47"/>
          <p:cNvSpPr/>
          <p:nvPr/>
        </p:nvSpPr>
        <p:spPr>
          <a:xfrm>
            <a:off x="4572000" y="3733790"/>
            <a:ext cx="1833163" cy="9913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9" name="Connecteur droit 48"/>
          <p:cNvCxnSpPr/>
          <p:nvPr/>
        </p:nvCxnSpPr>
        <p:spPr>
          <a:xfrm flipH="1">
            <a:off x="467544" y="3733790"/>
            <a:ext cx="8280920" cy="0"/>
          </a:xfrm>
          <a:prstGeom prst="line">
            <a:avLst/>
          </a:prstGeom>
        </p:spPr>
        <p:style>
          <a:lnRef idx="1">
            <a:schemeClr val="dk1"/>
          </a:lnRef>
          <a:fillRef idx="0">
            <a:schemeClr val="dk1"/>
          </a:fillRef>
          <a:effectRef idx="0">
            <a:schemeClr val="dk1"/>
          </a:effectRef>
          <a:fontRef idx="minor">
            <a:schemeClr val="tx1"/>
          </a:fontRef>
        </p:style>
      </p:cxnSp>
      <p:sp>
        <p:nvSpPr>
          <p:cNvPr id="50" name="Flèche droite 49"/>
          <p:cNvSpPr/>
          <p:nvPr/>
        </p:nvSpPr>
        <p:spPr>
          <a:xfrm>
            <a:off x="2123728" y="5660014"/>
            <a:ext cx="786006" cy="483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Ellipse 50"/>
          <p:cNvSpPr/>
          <p:nvPr/>
        </p:nvSpPr>
        <p:spPr>
          <a:xfrm>
            <a:off x="6948264" y="5750014"/>
            <a:ext cx="720079" cy="70332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00" dirty="0" smtClean="0">
                <a:solidFill>
                  <a:schemeClr val="tx1"/>
                </a:solidFill>
              </a:rPr>
              <a:t>X</a:t>
            </a:r>
            <a:endParaRPr lang="fr-FR" sz="5400" dirty="0">
              <a:solidFill>
                <a:schemeClr val="tx1"/>
              </a:solidFill>
            </a:endParaRPr>
          </a:p>
        </p:txBody>
      </p:sp>
      <p:sp>
        <p:nvSpPr>
          <p:cNvPr id="52" name="Flèche droite 51"/>
          <p:cNvSpPr/>
          <p:nvPr/>
        </p:nvSpPr>
        <p:spPr>
          <a:xfrm>
            <a:off x="6012160" y="5859827"/>
            <a:ext cx="786006" cy="483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9" name="Groupe 58"/>
          <p:cNvGrpSpPr/>
          <p:nvPr/>
        </p:nvGrpSpPr>
        <p:grpSpPr>
          <a:xfrm>
            <a:off x="971600" y="3923827"/>
            <a:ext cx="674847" cy="562821"/>
            <a:chOff x="861338" y="4067843"/>
            <a:chExt cx="674847" cy="562821"/>
          </a:xfrm>
        </p:grpSpPr>
        <p:sp>
          <p:nvSpPr>
            <p:cNvPr id="54" name="Arrondir un rectangle avec un coin du même côté 53"/>
            <p:cNvSpPr/>
            <p:nvPr/>
          </p:nvSpPr>
          <p:spPr>
            <a:xfrm>
              <a:off x="1027448" y="4377215"/>
              <a:ext cx="342203" cy="253449"/>
            </a:xfrm>
            <a:prstGeom prst="round2Same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Ellipse 54"/>
            <p:cNvSpPr/>
            <p:nvPr/>
          </p:nvSpPr>
          <p:spPr>
            <a:xfrm>
              <a:off x="1103493" y="4149080"/>
              <a:ext cx="190113" cy="190113"/>
            </a:xfrm>
            <a:prstGeom prst="ellipse">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à coins arrondis 55"/>
            <p:cNvSpPr/>
            <p:nvPr/>
          </p:nvSpPr>
          <p:spPr>
            <a:xfrm rot="18549888">
              <a:off x="1298538" y="4210433"/>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Rectangle à coins arrondis 56"/>
            <p:cNvSpPr/>
            <p:nvPr/>
          </p:nvSpPr>
          <p:spPr>
            <a:xfrm rot="2918772">
              <a:off x="718748" y="4223285"/>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0" name="Rectangle 59"/>
          <p:cNvSpPr/>
          <p:nvPr/>
        </p:nvSpPr>
        <p:spPr>
          <a:xfrm>
            <a:off x="1194689" y="4359924"/>
            <a:ext cx="228243" cy="221204"/>
          </a:xfrm>
          <a:prstGeom prst="rect">
            <a:avLst/>
          </a:prstGeom>
          <a:solidFill>
            <a:schemeClr val="bg1"/>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a:t>
            </a:r>
            <a:endParaRPr lang="fr-FR" dirty="0">
              <a:solidFill>
                <a:schemeClr val="tx1"/>
              </a:solidFill>
            </a:endParaRPr>
          </a:p>
        </p:txBody>
      </p:sp>
      <p:grpSp>
        <p:nvGrpSpPr>
          <p:cNvPr id="61" name="Groupe 60"/>
          <p:cNvGrpSpPr/>
          <p:nvPr/>
        </p:nvGrpSpPr>
        <p:grpSpPr>
          <a:xfrm>
            <a:off x="1965096" y="3923827"/>
            <a:ext cx="674847" cy="562821"/>
            <a:chOff x="861338" y="4067843"/>
            <a:chExt cx="674847" cy="562821"/>
          </a:xfrm>
        </p:grpSpPr>
        <p:sp>
          <p:nvSpPr>
            <p:cNvPr id="62" name="Arrondir un rectangle avec un coin du même côté 61"/>
            <p:cNvSpPr/>
            <p:nvPr/>
          </p:nvSpPr>
          <p:spPr>
            <a:xfrm>
              <a:off x="1027448" y="4377215"/>
              <a:ext cx="342203" cy="253449"/>
            </a:xfrm>
            <a:prstGeom prst="round2Same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llipse 62"/>
            <p:cNvSpPr/>
            <p:nvPr/>
          </p:nvSpPr>
          <p:spPr>
            <a:xfrm>
              <a:off x="1103493" y="4149080"/>
              <a:ext cx="190113" cy="190113"/>
            </a:xfrm>
            <a:prstGeom prst="ellipse">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Rectangle à coins arrondis 63"/>
            <p:cNvSpPr/>
            <p:nvPr/>
          </p:nvSpPr>
          <p:spPr>
            <a:xfrm rot="18549888">
              <a:off x="1298538" y="4210433"/>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Rectangle à coins arrondis 64"/>
            <p:cNvSpPr/>
            <p:nvPr/>
          </p:nvSpPr>
          <p:spPr>
            <a:xfrm rot="2918772">
              <a:off x="718748" y="4223285"/>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6" name="Rectangle 65"/>
          <p:cNvSpPr/>
          <p:nvPr/>
        </p:nvSpPr>
        <p:spPr>
          <a:xfrm>
            <a:off x="2188185" y="4359924"/>
            <a:ext cx="228243" cy="221204"/>
          </a:xfrm>
          <a:prstGeom prst="rect">
            <a:avLst/>
          </a:prstGeom>
          <a:solidFill>
            <a:schemeClr val="bg1"/>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B</a:t>
            </a:r>
            <a:endParaRPr lang="fr-FR" dirty="0">
              <a:solidFill>
                <a:schemeClr val="tx1"/>
              </a:solidFill>
            </a:endParaRPr>
          </a:p>
        </p:txBody>
      </p:sp>
      <p:grpSp>
        <p:nvGrpSpPr>
          <p:cNvPr id="73" name="Groupe 72"/>
          <p:cNvGrpSpPr/>
          <p:nvPr/>
        </p:nvGrpSpPr>
        <p:grpSpPr>
          <a:xfrm>
            <a:off x="2973208" y="3923827"/>
            <a:ext cx="674847" cy="562821"/>
            <a:chOff x="861338" y="4067843"/>
            <a:chExt cx="674847" cy="562821"/>
          </a:xfrm>
        </p:grpSpPr>
        <p:sp>
          <p:nvSpPr>
            <p:cNvPr id="74" name="Arrondir un rectangle avec un coin du même côté 73"/>
            <p:cNvSpPr/>
            <p:nvPr/>
          </p:nvSpPr>
          <p:spPr>
            <a:xfrm>
              <a:off x="1027448" y="4377215"/>
              <a:ext cx="342203" cy="253449"/>
            </a:xfrm>
            <a:prstGeom prst="round2Same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Ellipse 74"/>
            <p:cNvSpPr/>
            <p:nvPr/>
          </p:nvSpPr>
          <p:spPr>
            <a:xfrm>
              <a:off x="1103493" y="4149080"/>
              <a:ext cx="190113" cy="190113"/>
            </a:xfrm>
            <a:prstGeom prst="ellipse">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Rectangle à coins arrondis 75"/>
            <p:cNvSpPr/>
            <p:nvPr/>
          </p:nvSpPr>
          <p:spPr>
            <a:xfrm rot="18549888">
              <a:off x="1298538" y="4210433"/>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Rectangle à coins arrondis 76"/>
            <p:cNvSpPr/>
            <p:nvPr/>
          </p:nvSpPr>
          <p:spPr>
            <a:xfrm rot="2918772">
              <a:off x="718748" y="4223285"/>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8" name="Rectangle 77"/>
          <p:cNvSpPr/>
          <p:nvPr/>
        </p:nvSpPr>
        <p:spPr>
          <a:xfrm>
            <a:off x="3196297" y="4359924"/>
            <a:ext cx="228243" cy="221204"/>
          </a:xfrm>
          <a:prstGeom prst="rect">
            <a:avLst/>
          </a:prstGeom>
          <a:solidFill>
            <a:schemeClr val="bg1"/>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C</a:t>
            </a:r>
            <a:endParaRPr lang="fr-FR" dirty="0">
              <a:solidFill>
                <a:schemeClr val="tx1"/>
              </a:solidFill>
            </a:endParaRPr>
          </a:p>
        </p:txBody>
      </p:sp>
      <p:sp>
        <p:nvSpPr>
          <p:cNvPr id="86" name="Bulle ronde 85"/>
          <p:cNvSpPr/>
          <p:nvPr/>
        </p:nvSpPr>
        <p:spPr>
          <a:xfrm>
            <a:off x="1365636" y="4941168"/>
            <a:ext cx="902108" cy="541259"/>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t>
            </a:r>
            <a:endParaRPr lang="fr-FR" dirty="0">
              <a:solidFill>
                <a:schemeClr val="tx1"/>
              </a:solidFill>
            </a:endParaRPr>
          </a:p>
        </p:txBody>
      </p:sp>
      <p:sp>
        <p:nvSpPr>
          <p:cNvPr id="87" name="ZoneTexte 86"/>
          <p:cNvSpPr txBox="1"/>
          <p:nvPr/>
        </p:nvSpPr>
        <p:spPr>
          <a:xfrm>
            <a:off x="4613816" y="3645024"/>
            <a:ext cx="606256" cy="1107996"/>
          </a:xfrm>
          <a:prstGeom prst="rect">
            <a:avLst/>
          </a:prstGeom>
          <a:noFill/>
        </p:spPr>
        <p:txBody>
          <a:bodyPr wrap="none" rtlCol="0">
            <a:spAutoFit/>
          </a:bodyPr>
          <a:lstStyle/>
          <a:p>
            <a:r>
              <a:rPr lang="fr-FR" sz="6600" dirty="0" smtClean="0"/>
              <a:t>+</a:t>
            </a:r>
            <a:endParaRPr lang="fr-FR" sz="6600" dirty="0"/>
          </a:p>
        </p:txBody>
      </p:sp>
      <p:sp>
        <p:nvSpPr>
          <p:cNvPr id="89" name="Ellipse 88"/>
          <p:cNvSpPr/>
          <p:nvPr/>
        </p:nvSpPr>
        <p:spPr>
          <a:xfrm>
            <a:off x="8316416" y="5733256"/>
            <a:ext cx="720079" cy="70332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00" dirty="0" smtClean="0">
                <a:solidFill>
                  <a:schemeClr val="tx1"/>
                </a:solidFill>
              </a:rPr>
              <a:t>Y</a:t>
            </a:r>
            <a:endParaRPr lang="fr-FR" sz="5400" dirty="0">
              <a:solidFill>
                <a:schemeClr val="tx1"/>
              </a:solidFill>
            </a:endParaRPr>
          </a:p>
        </p:txBody>
      </p:sp>
      <p:sp>
        <p:nvSpPr>
          <p:cNvPr id="90" name="ZoneTexte 89"/>
          <p:cNvSpPr txBox="1"/>
          <p:nvPr/>
        </p:nvSpPr>
        <p:spPr>
          <a:xfrm>
            <a:off x="7668344" y="5781654"/>
            <a:ext cx="720080" cy="584775"/>
          </a:xfrm>
          <a:prstGeom prst="rect">
            <a:avLst/>
          </a:prstGeom>
          <a:noFill/>
        </p:spPr>
        <p:txBody>
          <a:bodyPr wrap="square" rtlCol="0">
            <a:spAutoFit/>
          </a:bodyPr>
          <a:lstStyle/>
          <a:p>
            <a:pPr algn="ctr"/>
            <a:r>
              <a:rPr lang="fr-FR" sz="3200" dirty="0" smtClean="0"/>
              <a:t>ou</a:t>
            </a:r>
            <a:endParaRPr lang="fr-FR" sz="3200" dirty="0"/>
          </a:p>
        </p:txBody>
      </p:sp>
      <p:grpSp>
        <p:nvGrpSpPr>
          <p:cNvPr id="91" name="Groupe 90"/>
          <p:cNvGrpSpPr/>
          <p:nvPr/>
        </p:nvGrpSpPr>
        <p:grpSpPr>
          <a:xfrm>
            <a:off x="5409321" y="3940700"/>
            <a:ext cx="674847" cy="562821"/>
            <a:chOff x="861338" y="4067843"/>
            <a:chExt cx="674847" cy="562821"/>
          </a:xfrm>
        </p:grpSpPr>
        <p:sp>
          <p:nvSpPr>
            <p:cNvPr id="92" name="Arrondir un rectangle avec un coin du même côté 91"/>
            <p:cNvSpPr/>
            <p:nvPr/>
          </p:nvSpPr>
          <p:spPr>
            <a:xfrm>
              <a:off x="1027448" y="4377215"/>
              <a:ext cx="342203" cy="253449"/>
            </a:xfrm>
            <a:prstGeom prst="round2Same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3" name="Ellipse 92"/>
            <p:cNvSpPr/>
            <p:nvPr/>
          </p:nvSpPr>
          <p:spPr>
            <a:xfrm>
              <a:off x="1103493" y="4149080"/>
              <a:ext cx="190113" cy="190113"/>
            </a:xfrm>
            <a:prstGeom prst="ellipse">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4" name="Rectangle à coins arrondis 93"/>
            <p:cNvSpPr/>
            <p:nvPr/>
          </p:nvSpPr>
          <p:spPr>
            <a:xfrm rot="18549888">
              <a:off x="1298538" y="4210433"/>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5" name="Rectangle à coins arrondis 94"/>
            <p:cNvSpPr/>
            <p:nvPr/>
          </p:nvSpPr>
          <p:spPr>
            <a:xfrm rot="2918772">
              <a:off x="718748" y="4223285"/>
              <a:ext cx="380237" cy="95057"/>
            </a:xfrm>
            <a:prstGeom prst="roundRect">
              <a:avLst/>
            </a:prstGeom>
            <a:solidFill>
              <a:schemeClr val="tx1">
                <a:lumMod val="75000"/>
                <a:lumOff val="25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6" name="Rectangle 95"/>
          <p:cNvSpPr/>
          <p:nvPr/>
        </p:nvSpPr>
        <p:spPr>
          <a:xfrm>
            <a:off x="5632410" y="4376797"/>
            <a:ext cx="228243" cy="221204"/>
          </a:xfrm>
          <a:prstGeom prst="rect">
            <a:avLst/>
          </a:prstGeom>
          <a:solidFill>
            <a:schemeClr val="bg1"/>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Y</a:t>
            </a:r>
            <a:endParaRPr lang="fr-FR" dirty="0">
              <a:solidFill>
                <a:schemeClr val="tx1"/>
              </a:solidFill>
            </a:endParaRPr>
          </a:p>
        </p:txBody>
      </p:sp>
    </p:spTree>
    <p:extLst>
      <p:ext uri="{BB962C8B-B14F-4D97-AF65-F5344CB8AC3E}">
        <p14:creationId xmlns:p14="http://schemas.microsoft.com/office/powerpoint/2010/main" val="42072415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a:t>Critère de la </a:t>
            </a:r>
            <a:r>
              <a:rPr lang="fr-FR" b="1" dirty="0" smtClean="0"/>
              <a:t>majorité</a:t>
            </a:r>
            <a:endParaRPr lang="fr-FR" dirty="0"/>
          </a:p>
        </p:txBody>
      </p:sp>
      <p:sp>
        <p:nvSpPr>
          <p:cNvPr id="3" name="Espace réservé du contenu 2"/>
          <p:cNvSpPr>
            <a:spLocks noGrp="1"/>
          </p:cNvSpPr>
          <p:nvPr>
            <p:ph idx="1"/>
          </p:nvPr>
        </p:nvSpPr>
        <p:spPr/>
        <p:txBody>
          <a:bodyPr>
            <a:normAutofit/>
          </a:bodyPr>
          <a:lstStyle/>
          <a:p>
            <a:r>
              <a:rPr lang="fr-FR" dirty="0" smtClean="0"/>
              <a:t>Si </a:t>
            </a:r>
            <a:r>
              <a:rPr lang="fr-FR" dirty="0"/>
              <a:t>un candidat est placé premier dans plus de la moitié des bulletins, il doit être élu</a:t>
            </a:r>
            <a:r>
              <a:rPr lang="fr-FR" dirty="0" smtClean="0"/>
              <a:t>.</a:t>
            </a:r>
            <a:endParaRPr lang="fr-FR" dirty="0"/>
          </a:p>
        </p:txBody>
      </p:sp>
      <p:sp>
        <p:nvSpPr>
          <p:cNvPr id="4" name="ZoneTexte 3"/>
          <p:cNvSpPr txBox="1"/>
          <p:nvPr/>
        </p:nvSpPr>
        <p:spPr>
          <a:xfrm>
            <a:off x="2267744" y="4035404"/>
            <a:ext cx="1224136" cy="646331"/>
          </a:xfrm>
          <a:prstGeom prst="rect">
            <a:avLst/>
          </a:prstGeom>
          <a:noFill/>
        </p:spPr>
        <p:txBody>
          <a:bodyPr wrap="square" rtlCol="0">
            <a:spAutoFit/>
          </a:bodyPr>
          <a:lstStyle/>
          <a:p>
            <a:pPr algn="ctr"/>
            <a:r>
              <a:rPr lang="fr-FR" sz="3600" dirty="0" smtClean="0"/>
              <a:t>A &gt; </a:t>
            </a:r>
            <a:r>
              <a:rPr lang="fr-FR" sz="3600" b="1" dirty="0" smtClean="0"/>
              <a:t>*</a:t>
            </a:r>
            <a:endParaRPr lang="fr-FR" sz="3600" b="1" dirty="0"/>
          </a:p>
        </p:txBody>
      </p:sp>
      <p:sp>
        <p:nvSpPr>
          <p:cNvPr id="5" name="Flèche droite 4"/>
          <p:cNvSpPr/>
          <p:nvPr/>
        </p:nvSpPr>
        <p:spPr>
          <a:xfrm>
            <a:off x="3995936" y="3730099"/>
            <a:ext cx="1872208"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6143109" y="3775973"/>
            <a:ext cx="1165195" cy="1165195"/>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0" dirty="0" smtClean="0">
                <a:solidFill>
                  <a:schemeClr val="tx1"/>
                </a:solidFill>
              </a:rPr>
              <a:t>A</a:t>
            </a:r>
            <a:endParaRPr lang="fr-FR" sz="8000" dirty="0">
              <a:solidFill>
                <a:schemeClr val="tx1"/>
              </a:solidFill>
            </a:endParaRPr>
          </a:p>
        </p:txBody>
      </p:sp>
      <p:grpSp>
        <p:nvGrpSpPr>
          <p:cNvPr id="7" name="Groupe 6"/>
          <p:cNvGrpSpPr/>
          <p:nvPr/>
        </p:nvGrpSpPr>
        <p:grpSpPr>
          <a:xfrm>
            <a:off x="1203784" y="5218505"/>
            <a:ext cx="342203" cy="432048"/>
            <a:chOff x="539552" y="4725144"/>
            <a:chExt cx="648072" cy="818222"/>
          </a:xfrm>
        </p:grpSpPr>
        <p:sp>
          <p:nvSpPr>
            <p:cNvPr id="8" name="Arrondir un rectangle avec un coin du même côté 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0" name="Groupe 9"/>
          <p:cNvGrpSpPr/>
          <p:nvPr/>
        </p:nvGrpSpPr>
        <p:grpSpPr>
          <a:xfrm>
            <a:off x="1565501" y="5229200"/>
            <a:ext cx="342203" cy="432048"/>
            <a:chOff x="539552" y="4725144"/>
            <a:chExt cx="648072" cy="818222"/>
          </a:xfrm>
        </p:grpSpPr>
        <p:sp>
          <p:nvSpPr>
            <p:cNvPr id="11" name="Arrondir un rectangle avec un coin du même côté 1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a:off x="1403648" y="5301208"/>
            <a:ext cx="342203" cy="432048"/>
            <a:chOff x="539552" y="4725144"/>
            <a:chExt cx="648072" cy="818222"/>
          </a:xfrm>
        </p:grpSpPr>
        <p:sp>
          <p:nvSpPr>
            <p:cNvPr id="14" name="Arrondir un rectangle avec un coin du même côté 1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6" name="Groupe 15"/>
          <p:cNvGrpSpPr/>
          <p:nvPr/>
        </p:nvGrpSpPr>
        <p:grpSpPr>
          <a:xfrm>
            <a:off x="1205461" y="5445224"/>
            <a:ext cx="342203" cy="432048"/>
            <a:chOff x="539552" y="4725144"/>
            <a:chExt cx="648072" cy="818222"/>
          </a:xfrm>
        </p:grpSpPr>
        <p:sp>
          <p:nvSpPr>
            <p:cNvPr id="17" name="Arrondir un rectangle avec un coin du même côté 1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9" name="Groupe 18"/>
          <p:cNvGrpSpPr/>
          <p:nvPr/>
        </p:nvGrpSpPr>
        <p:grpSpPr>
          <a:xfrm>
            <a:off x="1637509" y="5445224"/>
            <a:ext cx="342203" cy="432048"/>
            <a:chOff x="539552" y="4725144"/>
            <a:chExt cx="648072" cy="818222"/>
          </a:xfrm>
        </p:grpSpPr>
        <p:sp>
          <p:nvSpPr>
            <p:cNvPr id="20" name="Arrondir un rectangle avec un coin du même côté 1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2" name="Bulle ronde 21"/>
          <p:cNvSpPr/>
          <p:nvPr/>
        </p:nvSpPr>
        <p:spPr>
          <a:xfrm rot="1404940">
            <a:off x="1871987" y="3305518"/>
            <a:ext cx="1959146" cy="1960200"/>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1115616" y="5877272"/>
            <a:ext cx="1008112" cy="504056"/>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50% </a:t>
            </a:r>
            <a:r>
              <a:rPr lang="fr-FR" sz="1400" b="1" dirty="0" smtClean="0">
                <a:solidFill>
                  <a:schemeClr val="tx1"/>
                </a:solidFill>
              </a:rPr>
              <a:t>+1</a:t>
            </a:r>
            <a:endParaRPr lang="fr-FR" sz="1400" b="1" dirty="0">
              <a:solidFill>
                <a:schemeClr val="tx1"/>
              </a:solidFill>
            </a:endParaRPr>
          </a:p>
        </p:txBody>
      </p:sp>
    </p:spTree>
    <p:extLst>
      <p:ext uri="{BB962C8B-B14F-4D97-AF65-F5344CB8AC3E}">
        <p14:creationId xmlns:p14="http://schemas.microsoft.com/office/powerpoint/2010/main" val="1416600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II Critères </a:t>
            </a:r>
            <a:r>
              <a:rPr lang="fr-FR" dirty="0" smtClean="0"/>
              <a:t>d’évaluation</a:t>
            </a:r>
            <a:endParaRPr lang="fr-FR" dirty="0"/>
          </a:p>
        </p:txBody>
      </p:sp>
      <p:sp>
        <p:nvSpPr>
          <p:cNvPr id="3" name="Sous-titre 2"/>
          <p:cNvSpPr>
            <a:spLocks noGrp="1"/>
          </p:cNvSpPr>
          <p:nvPr>
            <p:ph type="subTitle" idx="1"/>
          </p:nvPr>
        </p:nvSpPr>
        <p:spPr/>
        <p:txBody>
          <a:bodyPr/>
          <a:lstStyle/>
          <a:p>
            <a:r>
              <a:rPr lang="fr-FR" dirty="0" smtClean="0"/>
              <a:t>II.2 Critères plus subjectifs</a:t>
            </a:r>
            <a:endParaRPr lang="fr-FR" dirty="0"/>
          </a:p>
        </p:txBody>
      </p:sp>
    </p:spTree>
    <p:extLst>
      <p:ext uri="{BB962C8B-B14F-4D97-AF65-F5344CB8AC3E}">
        <p14:creationId xmlns:p14="http://schemas.microsoft.com/office/powerpoint/2010/main" val="2661882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Sensibilité aux votes tactiques</a:t>
            </a:r>
            <a:endParaRPr lang="fr-FR" dirty="0"/>
          </a:p>
        </p:txBody>
      </p:sp>
      <p:sp>
        <p:nvSpPr>
          <p:cNvPr id="3" name="Espace réservé du contenu 2"/>
          <p:cNvSpPr>
            <a:spLocks noGrp="1"/>
          </p:cNvSpPr>
          <p:nvPr>
            <p:ph idx="1"/>
          </p:nvPr>
        </p:nvSpPr>
        <p:spPr/>
        <p:txBody>
          <a:bodyPr>
            <a:normAutofit/>
          </a:bodyPr>
          <a:lstStyle/>
          <a:p>
            <a:pPr marL="0" indent="0">
              <a:buNone/>
            </a:pPr>
            <a:r>
              <a:rPr lang="fr-FR" dirty="0"/>
              <a:t>Vote tactique : vote non sincère visant à </a:t>
            </a:r>
            <a:r>
              <a:rPr lang="fr-FR" dirty="0" smtClean="0"/>
              <a:t>augmenter ou diminuer les chances d’un candidat.</a:t>
            </a:r>
            <a:br>
              <a:rPr lang="fr-FR" dirty="0" smtClean="0"/>
            </a:br>
            <a:endParaRPr lang="fr-FR" dirty="0" smtClean="0"/>
          </a:p>
          <a:p>
            <a:pPr marL="0" indent="0">
              <a:buNone/>
            </a:pPr>
            <a:r>
              <a:rPr lang="fr-FR" dirty="0"/>
              <a:t>Deux cas :</a:t>
            </a:r>
          </a:p>
          <a:p>
            <a:pPr marL="514350" indent="-514350">
              <a:buFont typeface="+mj-lt"/>
              <a:buAutoNum type="arabicPeriod"/>
            </a:pPr>
            <a:r>
              <a:rPr lang="fr-FR" dirty="0"/>
              <a:t>Vote à l’aveugle (vote privé)</a:t>
            </a:r>
          </a:p>
          <a:p>
            <a:pPr marL="514350" indent="-514350">
              <a:buFont typeface="+mj-lt"/>
              <a:buAutoNum type="arabicPeriod"/>
            </a:pPr>
            <a:r>
              <a:rPr lang="fr-FR" dirty="0"/>
              <a:t>Vote informé </a:t>
            </a:r>
            <a:r>
              <a:rPr lang="fr-FR" dirty="0" smtClean="0"/>
              <a:t>/ tactique (sondage</a:t>
            </a:r>
            <a:r>
              <a:rPr lang="fr-FR" dirty="0"/>
              <a:t>, </a:t>
            </a:r>
            <a:r>
              <a:rPr lang="fr-FR" dirty="0" err="1"/>
              <a:t>pré-vote</a:t>
            </a:r>
            <a:r>
              <a:rPr lang="fr-FR" dirty="0" smtClean="0"/>
              <a:t>)</a:t>
            </a:r>
            <a:endParaRPr lang="fr-FR" dirty="0"/>
          </a:p>
        </p:txBody>
      </p:sp>
    </p:spTree>
    <p:extLst>
      <p:ext uri="{BB962C8B-B14F-4D97-AF65-F5344CB8AC3E}">
        <p14:creationId xmlns:p14="http://schemas.microsoft.com/office/powerpoint/2010/main" val="14796917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Sensibilité aux votes tactiques</a:t>
            </a:r>
            <a:endParaRPr lang="fr-FR" dirty="0"/>
          </a:p>
        </p:txBody>
      </p:sp>
      <p:sp>
        <p:nvSpPr>
          <p:cNvPr id="5" name="Espace réservé du texte 4"/>
          <p:cNvSpPr>
            <a:spLocks noGrp="1"/>
          </p:cNvSpPr>
          <p:nvPr>
            <p:ph type="body" idx="1"/>
          </p:nvPr>
        </p:nvSpPr>
        <p:spPr/>
        <p:txBody>
          <a:bodyPr/>
          <a:lstStyle/>
          <a:p>
            <a:pPr algn="ctr"/>
            <a:r>
              <a:rPr lang="fr-FR" dirty="0"/>
              <a:t>Vote à </a:t>
            </a:r>
            <a:r>
              <a:rPr lang="fr-FR" dirty="0" smtClean="0"/>
              <a:t>l’aveugle</a:t>
            </a:r>
            <a:endParaRPr lang="fr-FR" dirty="0"/>
          </a:p>
        </p:txBody>
      </p:sp>
      <p:sp>
        <p:nvSpPr>
          <p:cNvPr id="3" name="Espace réservé du contenu 2"/>
          <p:cNvSpPr>
            <a:spLocks noGrp="1"/>
          </p:cNvSpPr>
          <p:nvPr>
            <p:ph sz="half" idx="2"/>
          </p:nvPr>
        </p:nvSpPr>
        <p:spPr/>
        <p:txBody>
          <a:bodyPr anchor="t">
            <a:normAutofit/>
          </a:bodyPr>
          <a:lstStyle/>
          <a:p>
            <a:pPr marL="0" indent="0" algn="ctr">
              <a:buNone/>
            </a:pPr>
            <a:r>
              <a:rPr lang="fr-FR" dirty="0"/>
              <a:t>(vote privé)</a:t>
            </a:r>
          </a:p>
          <a:p>
            <a:pPr marL="0" indent="0">
              <a:buNone/>
            </a:pPr>
            <a:endParaRPr lang="fr-FR" dirty="0" smtClean="0"/>
          </a:p>
          <a:p>
            <a:pPr marL="0" indent="0">
              <a:buNone/>
            </a:pPr>
            <a:r>
              <a:rPr lang="fr-FR" dirty="0" smtClean="0"/>
              <a:t>Est-il possible, en votant de manière non-sincère, d’augmenter les chances de son candidat préféré ou de réduire celle d’un adversaire ?</a:t>
            </a:r>
          </a:p>
          <a:p>
            <a:pPr marL="0" indent="0">
              <a:buNone/>
            </a:pPr>
            <a:r>
              <a:rPr lang="fr-FR" dirty="0" smtClean="0"/>
              <a:t>Exemple :</a:t>
            </a:r>
          </a:p>
          <a:p>
            <a:r>
              <a:rPr lang="fr-FR" dirty="0" smtClean="0"/>
              <a:t>Exagérer son jugement</a:t>
            </a:r>
            <a:endParaRPr lang="fr-FR" dirty="0"/>
          </a:p>
        </p:txBody>
      </p:sp>
      <p:sp>
        <p:nvSpPr>
          <p:cNvPr id="6" name="Espace réservé du texte 5"/>
          <p:cNvSpPr>
            <a:spLocks noGrp="1"/>
          </p:cNvSpPr>
          <p:nvPr>
            <p:ph type="body" sz="quarter" idx="3"/>
          </p:nvPr>
        </p:nvSpPr>
        <p:spPr/>
        <p:txBody>
          <a:bodyPr/>
          <a:lstStyle/>
          <a:p>
            <a:pPr algn="ctr"/>
            <a:r>
              <a:rPr lang="fr-FR" dirty="0"/>
              <a:t>Vote informé / tactique </a:t>
            </a:r>
          </a:p>
        </p:txBody>
      </p:sp>
      <p:sp>
        <p:nvSpPr>
          <p:cNvPr id="7" name="Espace réservé du contenu 6"/>
          <p:cNvSpPr>
            <a:spLocks noGrp="1"/>
          </p:cNvSpPr>
          <p:nvPr>
            <p:ph sz="quarter" idx="4"/>
          </p:nvPr>
        </p:nvSpPr>
        <p:spPr/>
        <p:txBody>
          <a:bodyPr>
            <a:normAutofit/>
          </a:bodyPr>
          <a:lstStyle/>
          <a:p>
            <a:pPr marL="0" indent="0" algn="ctr">
              <a:buNone/>
            </a:pPr>
            <a:r>
              <a:rPr lang="fr-FR" dirty="0"/>
              <a:t>(sondage, </a:t>
            </a:r>
            <a:r>
              <a:rPr lang="fr-FR" dirty="0" err="1"/>
              <a:t>pré-vote</a:t>
            </a:r>
            <a:r>
              <a:rPr lang="fr-FR" dirty="0"/>
              <a:t>)</a:t>
            </a:r>
          </a:p>
          <a:p>
            <a:endParaRPr lang="fr-FR" dirty="0" smtClean="0"/>
          </a:p>
          <a:p>
            <a:pPr marL="0" indent="0">
              <a:buNone/>
            </a:pPr>
            <a:r>
              <a:rPr lang="fr-FR" dirty="0" smtClean="0"/>
              <a:t>Idem, mais </a:t>
            </a:r>
            <a:r>
              <a:rPr lang="fr-FR" b="1" dirty="0" smtClean="0"/>
              <a:t>en connaissant le vote des autres</a:t>
            </a:r>
          </a:p>
          <a:p>
            <a:pPr marL="0" indent="0">
              <a:buNone/>
            </a:pPr>
            <a:r>
              <a:rPr lang="fr-FR" dirty="0" smtClean="0"/>
              <a:t>Exemple : </a:t>
            </a:r>
          </a:p>
          <a:p>
            <a:r>
              <a:rPr lang="fr-FR" dirty="0" smtClean="0"/>
              <a:t>Choisir </a:t>
            </a:r>
            <a:r>
              <a:rPr lang="fr-FR" dirty="0"/>
              <a:t>l'adversaire le plus mauvais possible dans la perspective d'un duel final</a:t>
            </a:r>
          </a:p>
        </p:txBody>
      </p:sp>
    </p:spTree>
    <p:extLst>
      <p:ext uri="{BB962C8B-B14F-4D97-AF65-F5344CB8AC3E}">
        <p14:creationId xmlns:p14="http://schemas.microsoft.com/office/powerpoint/2010/main" val="984667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Rectangle 102"/>
          <p:cNvSpPr/>
          <p:nvPr/>
        </p:nvSpPr>
        <p:spPr>
          <a:xfrm>
            <a:off x="3923928" y="4219472"/>
            <a:ext cx="2356356" cy="1685486"/>
          </a:xfrm>
          <a:prstGeom prst="rect">
            <a:avLst/>
          </a:prstGeom>
          <a:ln>
            <a:solidFill>
              <a:schemeClr val="bg1">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p:nvPr>
        </p:nvSpPr>
        <p:spPr/>
        <p:txBody>
          <a:bodyPr/>
          <a:lstStyle/>
          <a:p>
            <a:r>
              <a:rPr lang="fr-FR" dirty="0" smtClean="0"/>
              <a:t>Qu’est-ce qu’un système de vote ?</a:t>
            </a:r>
            <a:endParaRPr lang="fr-FR" dirty="0"/>
          </a:p>
        </p:txBody>
      </p:sp>
      <p:sp>
        <p:nvSpPr>
          <p:cNvPr id="3" name="Espace réservé du contenu 2"/>
          <p:cNvSpPr>
            <a:spLocks noGrp="1"/>
          </p:cNvSpPr>
          <p:nvPr>
            <p:ph idx="1"/>
          </p:nvPr>
        </p:nvSpPr>
        <p:spPr>
          <a:xfrm>
            <a:off x="457200" y="1600201"/>
            <a:ext cx="8229600" cy="1540768"/>
          </a:xfrm>
        </p:spPr>
        <p:txBody>
          <a:bodyPr>
            <a:normAutofit lnSpcReduction="10000"/>
          </a:bodyPr>
          <a:lstStyle/>
          <a:p>
            <a:pPr marL="0" indent="0">
              <a:buNone/>
            </a:pPr>
            <a:r>
              <a:rPr lang="fr-FR" dirty="0" smtClean="0"/>
              <a:t>Un processus qui permet de passer d’un ensemble d’opinions individuelles à un choix social</a:t>
            </a:r>
          </a:p>
        </p:txBody>
      </p:sp>
      <p:grpSp>
        <p:nvGrpSpPr>
          <p:cNvPr id="4" name="Groupe 3"/>
          <p:cNvGrpSpPr/>
          <p:nvPr/>
        </p:nvGrpSpPr>
        <p:grpSpPr>
          <a:xfrm>
            <a:off x="1171593" y="4850081"/>
            <a:ext cx="342203" cy="432048"/>
            <a:chOff x="539552" y="4725144"/>
            <a:chExt cx="648072" cy="818222"/>
          </a:xfrm>
        </p:grpSpPr>
        <p:sp>
          <p:nvSpPr>
            <p:cNvPr id="5" name="Arrondir un rectangle avec un coin du même côté 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 name="Groupe 6"/>
          <p:cNvGrpSpPr/>
          <p:nvPr/>
        </p:nvGrpSpPr>
        <p:grpSpPr>
          <a:xfrm>
            <a:off x="1533310" y="4860776"/>
            <a:ext cx="342203" cy="432048"/>
            <a:chOff x="539552" y="4725144"/>
            <a:chExt cx="648072" cy="818222"/>
          </a:xfrm>
        </p:grpSpPr>
        <p:sp>
          <p:nvSpPr>
            <p:cNvPr id="8" name="Arrondir un rectangle avec un coin du même côté 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0" name="Groupe 9"/>
          <p:cNvGrpSpPr/>
          <p:nvPr/>
        </p:nvGrpSpPr>
        <p:grpSpPr>
          <a:xfrm>
            <a:off x="1371457" y="4932784"/>
            <a:ext cx="342203" cy="432048"/>
            <a:chOff x="539552" y="4725144"/>
            <a:chExt cx="648072" cy="818222"/>
          </a:xfrm>
        </p:grpSpPr>
        <p:sp>
          <p:nvSpPr>
            <p:cNvPr id="11" name="Arrondir un rectangle avec un coin du même côté 1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a:off x="1173270" y="5076800"/>
            <a:ext cx="342203" cy="432048"/>
            <a:chOff x="539552" y="4725144"/>
            <a:chExt cx="648072" cy="818222"/>
          </a:xfrm>
        </p:grpSpPr>
        <p:sp>
          <p:nvSpPr>
            <p:cNvPr id="14" name="Arrondir un rectangle avec un coin du même côté 1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6" name="Groupe 15"/>
          <p:cNvGrpSpPr/>
          <p:nvPr/>
        </p:nvGrpSpPr>
        <p:grpSpPr>
          <a:xfrm>
            <a:off x="1605318" y="5076800"/>
            <a:ext cx="342203" cy="432048"/>
            <a:chOff x="539552" y="4725144"/>
            <a:chExt cx="648072" cy="818222"/>
          </a:xfrm>
        </p:grpSpPr>
        <p:sp>
          <p:nvSpPr>
            <p:cNvPr id="17" name="Arrondir un rectangle avec un coin du même côté 1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9" name="Pensées 18"/>
          <p:cNvSpPr/>
          <p:nvPr/>
        </p:nvSpPr>
        <p:spPr>
          <a:xfrm>
            <a:off x="853271" y="3879057"/>
            <a:ext cx="1310274" cy="789097"/>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1" name="Pensées 20"/>
          <p:cNvSpPr/>
          <p:nvPr/>
        </p:nvSpPr>
        <p:spPr>
          <a:xfrm>
            <a:off x="1360045" y="3672710"/>
            <a:ext cx="1431065" cy="861842"/>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2" name="Pensées 21"/>
          <p:cNvSpPr/>
          <p:nvPr/>
        </p:nvSpPr>
        <p:spPr>
          <a:xfrm>
            <a:off x="1788643" y="4022698"/>
            <a:ext cx="1310274" cy="789097"/>
          </a:xfrm>
          <a:prstGeom prst="cloudCallou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grpSp>
        <p:nvGrpSpPr>
          <p:cNvPr id="24" name="Groupe 23"/>
          <p:cNvGrpSpPr/>
          <p:nvPr/>
        </p:nvGrpSpPr>
        <p:grpSpPr>
          <a:xfrm>
            <a:off x="1864579" y="4906873"/>
            <a:ext cx="342203" cy="432048"/>
            <a:chOff x="539552" y="4725144"/>
            <a:chExt cx="648072" cy="818222"/>
          </a:xfrm>
        </p:grpSpPr>
        <p:sp>
          <p:nvSpPr>
            <p:cNvPr id="25" name="Arrondir un rectangle avec un coin du même côté 2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7" name="Groupe 26"/>
          <p:cNvGrpSpPr/>
          <p:nvPr/>
        </p:nvGrpSpPr>
        <p:grpSpPr>
          <a:xfrm>
            <a:off x="2226296" y="4917568"/>
            <a:ext cx="342203" cy="432048"/>
            <a:chOff x="539552" y="4725144"/>
            <a:chExt cx="648072" cy="818222"/>
          </a:xfrm>
        </p:grpSpPr>
        <p:sp>
          <p:nvSpPr>
            <p:cNvPr id="28" name="Arrondir un rectangle avec un coin du même côté 2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0" name="Groupe 29"/>
          <p:cNvGrpSpPr/>
          <p:nvPr/>
        </p:nvGrpSpPr>
        <p:grpSpPr>
          <a:xfrm>
            <a:off x="2064443" y="4989576"/>
            <a:ext cx="342203" cy="432048"/>
            <a:chOff x="539552" y="4725144"/>
            <a:chExt cx="648072" cy="818222"/>
          </a:xfrm>
        </p:grpSpPr>
        <p:sp>
          <p:nvSpPr>
            <p:cNvPr id="31" name="Arrondir un rectangle avec un coin du même côté 3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3" name="Groupe 32"/>
          <p:cNvGrpSpPr/>
          <p:nvPr/>
        </p:nvGrpSpPr>
        <p:grpSpPr>
          <a:xfrm>
            <a:off x="1866256" y="5133592"/>
            <a:ext cx="342203" cy="432048"/>
            <a:chOff x="539552" y="4725144"/>
            <a:chExt cx="648072" cy="818222"/>
          </a:xfrm>
        </p:grpSpPr>
        <p:sp>
          <p:nvSpPr>
            <p:cNvPr id="34" name="Arrondir un rectangle avec un coin du même côté 3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Ellipse 3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6" name="Groupe 35"/>
          <p:cNvGrpSpPr/>
          <p:nvPr/>
        </p:nvGrpSpPr>
        <p:grpSpPr>
          <a:xfrm>
            <a:off x="2298304" y="5133592"/>
            <a:ext cx="342203" cy="432048"/>
            <a:chOff x="539552" y="4725144"/>
            <a:chExt cx="648072" cy="818222"/>
          </a:xfrm>
        </p:grpSpPr>
        <p:sp>
          <p:nvSpPr>
            <p:cNvPr id="37" name="Arrondir un rectangle avec un coin du même côté 3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Ellipse 3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9" name="Groupe 38"/>
          <p:cNvGrpSpPr/>
          <p:nvPr/>
        </p:nvGrpSpPr>
        <p:grpSpPr>
          <a:xfrm>
            <a:off x="705571" y="5020940"/>
            <a:ext cx="342203" cy="432048"/>
            <a:chOff x="539552" y="4725144"/>
            <a:chExt cx="648072" cy="818222"/>
          </a:xfrm>
        </p:grpSpPr>
        <p:sp>
          <p:nvSpPr>
            <p:cNvPr id="40" name="Arrondir un rectangle avec un coin du même côté 3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Ellipse 4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2" name="Groupe 41"/>
          <p:cNvGrpSpPr/>
          <p:nvPr/>
        </p:nvGrpSpPr>
        <p:grpSpPr>
          <a:xfrm>
            <a:off x="1067288" y="5031635"/>
            <a:ext cx="342203" cy="432048"/>
            <a:chOff x="539552" y="4725144"/>
            <a:chExt cx="648072" cy="818222"/>
          </a:xfrm>
        </p:grpSpPr>
        <p:sp>
          <p:nvSpPr>
            <p:cNvPr id="43" name="Arrondir un rectangle avec un coin du même côté 4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Ellipse 4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5" name="Groupe 44"/>
          <p:cNvGrpSpPr/>
          <p:nvPr/>
        </p:nvGrpSpPr>
        <p:grpSpPr>
          <a:xfrm>
            <a:off x="905435" y="5103643"/>
            <a:ext cx="342203" cy="432048"/>
            <a:chOff x="539552" y="4725144"/>
            <a:chExt cx="648072" cy="818222"/>
          </a:xfrm>
        </p:grpSpPr>
        <p:sp>
          <p:nvSpPr>
            <p:cNvPr id="46" name="Arrondir un rectangle avec un coin du même côté 4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Ellipse 4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8" name="Groupe 47"/>
          <p:cNvGrpSpPr/>
          <p:nvPr/>
        </p:nvGrpSpPr>
        <p:grpSpPr>
          <a:xfrm>
            <a:off x="707248" y="5247659"/>
            <a:ext cx="342203" cy="432048"/>
            <a:chOff x="539552" y="4725144"/>
            <a:chExt cx="648072" cy="818222"/>
          </a:xfrm>
        </p:grpSpPr>
        <p:sp>
          <p:nvSpPr>
            <p:cNvPr id="49" name="Arrondir un rectangle avec un coin du même côté 4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Ellipse 4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1" name="Groupe 50"/>
          <p:cNvGrpSpPr/>
          <p:nvPr/>
        </p:nvGrpSpPr>
        <p:grpSpPr>
          <a:xfrm>
            <a:off x="1139296" y="5247659"/>
            <a:ext cx="342203" cy="432048"/>
            <a:chOff x="539552" y="4725144"/>
            <a:chExt cx="648072" cy="818222"/>
          </a:xfrm>
        </p:grpSpPr>
        <p:sp>
          <p:nvSpPr>
            <p:cNvPr id="52" name="Arrondir un rectangle avec un coin du même côté 5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Ellipse 5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4" name="Groupe 53"/>
          <p:cNvGrpSpPr/>
          <p:nvPr/>
        </p:nvGrpSpPr>
        <p:grpSpPr>
          <a:xfrm>
            <a:off x="1375695" y="5155023"/>
            <a:ext cx="342203" cy="432048"/>
            <a:chOff x="539552" y="4725144"/>
            <a:chExt cx="648072" cy="818222"/>
          </a:xfrm>
        </p:grpSpPr>
        <p:sp>
          <p:nvSpPr>
            <p:cNvPr id="55" name="Arrondir un rectangle avec un coin du même côté 5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Ellipse 5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7" name="Groupe 56"/>
          <p:cNvGrpSpPr/>
          <p:nvPr/>
        </p:nvGrpSpPr>
        <p:grpSpPr>
          <a:xfrm>
            <a:off x="1737412" y="5165718"/>
            <a:ext cx="342203" cy="432048"/>
            <a:chOff x="539552" y="4725144"/>
            <a:chExt cx="648072" cy="818222"/>
          </a:xfrm>
        </p:grpSpPr>
        <p:sp>
          <p:nvSpPr>
            <p:cNvPr id="58" name="Arrondir un rectangle avec un coin du même côté 5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Ellipse 5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0" name="Groupe 59"/>
          <p:cNvGrpSpPr/>
          <p:nvPr/>
        </p:nvGrpSpPr>
        <p:grpSpPr>
          <a:xfrm>
            <a:off x="1575559" y="5237726"/>
            <a:ext cx="342203" cy="432048"/>
            <a:chOff x="539552" y="4725144"/>
            <a:chExt cx="648072" cy="818222"/>
          </a:xfrm>
        </p:grpSpPr>
        <p:sp>
          <p:nvSpPr>
            <p:cNvPr id="61" name="Arrondir un rectangle avec un coin du même côté 6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Ellipse 6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3" name="Groupe 62"/>
          <p:cNvGrpSpPr/>
          <p:nvPr/>
        </p:nvGrpSpPr>
        <p:grpSpPr>
          <a:xfrm>
            <a:off x="1377372" y="5381742"/>
            <a:ext cx="342203" cy="432048"/>
            <a:chOff x="539552" y="4725144"/>
            <a:chExt cx="648072" cy="818222"/>
          </a:xfrm>
        </p:grpSpPr>
        <p:sp>
          <p:nvSpPr>
            <p:cNvPr id="64" name="Arrondir un rectangle avec un coin du même côté 6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Ellipse 6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6" name="Groupe 65"/>
          <p:cNvGrpSpPr/>
          <p:nvPr/>
        </p:nvGrpSpPr>
        <p:grpSpPr>
          <a:xfrm>
            <a:off x="1809420" y="5381742"/>
            <a:ext cx="342203" cy="432048"/>
            <a:chOff x="539552" y="4725144"/>
            <a:chExt cx="648072" cy="818222"/>
          </a:xfrm>
        </p:grpSpPr>
        <p:sp>
          <p:nvSpPr>
            <p:cNvPr id="67" name="Arrondir un rectangle avec un coin du même côté 6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Ellipse 6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9" name="Groupe 68"/>
          <p:cNvGrpSpPr/>
          <p:nvPr/>
        </p:nvGrpSpPr>
        <p:grpSpPr>
          <a:xfrm>
            <a:off x="1811780" y="5246559"/>
            <a:ext cx="342203" cy="432048"/>
            <a:chOff x="539552" y="4725144"/>
            <a:chExt cx="648072" cy="818222"/>
          </a:xfrm>
        </p:grpSpPr>
        <p:sp>
          <p:nvSpPr>
            <p:cNvPr id="70" name="Arrondir un rectangle avec un coin du même côté 6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2" name="Groupe 71"/>
          <p:cNvGrpSpPr/>
          <p:nvPr/>
        </p:nvGrpSpPr>
        <p:grpSpPr>
          <a:xfrm>
            <a:off x="2173497" y="5257254"/>
            <a:ext cx="342203" cy="432048"/>
            <a:chOff x="539552" y="4725144"/>
            <a:chExt cx="648072" cy="818222"/>
          </a:xfrm>
        </p:grpSpPr>
        <p:sp>
          <p:nvSpPr>
            <p:cNvPr id="73" name="Arrondir un rectangle avec un coin du même côté 7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Ellipse 7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5" name="Groupe 74"/>
          <p:cNvGrpSpPr/>
          <p:nvPr/>
        </p:nvGrpSpPr>
        <p:grpSpPr>
          <a:xfrm>
            <a:off x="2011644" y="5329262"/>
            <a:ext cx="342203" cy="432048"/>
            <a:chOff x="539552" y="4725144"/>
            <a:chExt cx="648072" cy="818222"/>
          </a:xfrm>
        </p:grpSpPr>
        <p:sp>
          <p:nvSpPr>
            <p:cNvPr id="76" name="Arrondir un rectangle avec un coin du même côté 7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Ellipse 7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8" name="Groupe 77"/>
          <p:cNvGrpSpPr/>
          <p:nvPr/>
        </p:nvGrpSpPr>
        <p:grpSpPr>
          <a:xfrm>
            <a:off x="1813457" y="5473278"/>
            <a:ext cx="342203" cy="432048"/>
            <a:chOff x="539552" y="4725144"/>
            <a:chExt cx="648072" cy="818222"/>
          </a:xfrm>
        </p:grpSpPr>
        <p:sp>
          <p:nvSpPr>
            <p:cNvPr id="79" name="Arrondir un rectangle avec un coin du même côté 7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llipse 7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1" name="Groupe 80"/>
          <p:cNvGrpSpPr/>
          <p:nvPr/>
        </p:nvGrpSpPr>
        <p:grpSpPr>
          <a:xfrm>
            <a:off x="2245505" y="5473278"/>
            <a:ext cx="342203" cy="432048"/>
            <a:chOff x="539552" y="4725144"/>
            <a:chExt cx="648072" cy="818222"/>
          </a:xfrm>
        </p:grpSpPr>
        <p:sp>
          <p:nvSpPr>
            <p:cNvPr id="82" name="Arrondir un rectangle avec un coin du même côté 8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3" name="Ellipse 8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4" name="Groupe 83"/>
          <p:cNvGrpSpPr/>
          <p:nvPr/>
        </p:nvGrpSpPr>
        <p:grpSpPr>
          <a:xfrm>
            <a:off x="919030" y="5290513"/>
            <a:ext cx="342203" cy="432048"/>
            <a:chOff x="539552" y="4725144"/>
            <a:chExt cx="648072" cy="818222"/>
          </a:xfrm>
        </p:grpSpPr>
        <p:sp>
          <p:nvSpPr>
            <p:cNvPr id="85" name="Arrondir un rectangle avec un coin du même côté 8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Ellipse 8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7" name="Groupe 86"/>
          <p:cNvGrpSpPr/>
          <p:nvPr/>
        </p:nvGrpSpPr>
        <p:grpSpPr>
          <a:xfrm>
            <a:off x="1280747" y="5301208"/>
            <a:ext cx="342203" cy="432048"/>
            <a:chOff x="539552" y="4725144"/>
            <a:chExt cx="648072" cy="818222"/>
          </a:xfrm>
        </p:grpSpPr>
        <p:sp>
          <p:nvSpPr>
            <p:cNvPr id="88" name="Arrondir un rectangle avec un coin du même côté 8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9" name="Ellipse 8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0" name="Groupe 89"/>
          <p:cNvGrpSpPr/>
          <p:nvPr/>
        </p:nvGrpSpPr>
        <p:grpSpPr>
          <a:xfrm>
            <a:off x="1118894" y="5373216"/>
            <a:ext cx="342203" cy="432048"/>
            <a:chOff x="539552" y="4725144"/>
            <a:chExt cx="648072" cy="818222"/>
          </a:xfrm>
        </p:grpSpPr>
        <p:sp>
          <p:nvSpPr>
            <p:cNvPr id="91" name="Arrondir un rectangle avec un coin du même côté 9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 name="Ellipse 9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3" name="Groupe 92"/>
          <p:cNvGrpSpPr/>
          <p:nvPr/>
        </p:nvGrpSpPr>
        <p:grpSpPr>
          <a:xfrm>
            <a:off x="920707" y="5517232"/>
            <a:ext cx="342203" cy="432048"/>
            <a:chOff x="539552" y="4725144"/>
            <a:chExt cx="648072" cy="818222"/>
          </a:xfrm>
        </p:grpSpPr>
        <p:sp>
          <p:nvSpPr>
            <p:cNvPr id="94" name="Arrondir un rectangle avec un coin du même côté 9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5" name="Ellipse 9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6" name="Groupe 95"/>
          <p:cNvGrpSpPr/>
          <p:nvPr/>
        </p:nvGrpSpPr>
        <p:grpSpPr>
          <a:xfrm>
            <a:off x="1352755" y="5517232"/>
            <a:ext cx="342203" cy="432048"/>
            <a:chOff x="539552" y="4725144"/>
            <a:chExt cx="648072" cy="818222"/>
          </a:xfrm>
        </p:grpSpPr>
        <p:sp>
          <p:nvSpPr>
            <p:cNvPr id="97" name="Arrondir un rectangle avec un coin du même côté 9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8" name="Ellipse 9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9" name="Group 2"/>
          <p:cNvGrpSpPr>
            <a:grpSpLocks/>
          </p:cNvGrpSpPr>
          <p:nvPr/>
        </p:nvGrpSpPr>
        <p:grpSpPr bwMode="auto">
          <a:xfrm>
            <a:off x="4326975" y="4455458"/>
            <a:ext cx="1344723" cy="1146173"/>
            <a:chOff x="1632" y="1248"/>
            <a:chExt cx="2682" cy="2286"/>
          </a:xfrm>
        </p:grpSpPr>
        <p:sp>
          <p:nvSpPr>
            <p:cNvPr id="100"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flatTx/>
            </a:bodyPr>
            <a:lstStyle/>
            <a:p>
              <a:endParaRPr lang="fr-FR"/>
            </a:p>
          </p:txBody>
        </p:sp>
        <p:sp>
          <p:nvSpPr>
            <p:cNvPr id="101" name="AutoShape 4"/>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flatTx/>
            </a:bodyPr>
            <a:lstStyle/>
            <a:p>
              <a:endParaRPr lang="fr-FR"/>
            </a:p>
          </p:txBody>
        </p:sp>
        <p:sp>
          <p:nvSpPr>
            <p:cNvPr id="102" name="AutoShape 5"/>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C0C0C0"/>
            </a:solidFill>
            <a:ln w="9525">
              <a:miter lim="800000"/>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0C0C0"/>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flatTx/>
            </a:bodyPr>
            <a:lstStyle/>
            <a:p>
              <a:endParaRPr lang="fr-FR"/>
            </a:p>
          </p:txBody>
        </p:sp>
      </p:grpSp>
      <p:sp>
        <p:nvSpPr>
          <p:cNvPr id="104" name="Pensées 103"/>
          <p:cNvSpPr/>
          <p:nvPr/>
        </p:nvSpPr>
        <p:spPr>
          <a:xfrm>
            <a:off x="1140683" y="4512341"/>
            <a:ext cx="1310274" cy="789097"/>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5" name="Rectangle 104"/>
          <p:cNvSpPr/>
          <p:nvPr/>
        </p:nvSpPr>
        <p:spPr>
          <a:xfrm>
            <a:off x="4222666" y="3112332"/>
            <a:ext cx="1776255" cy="369332"/>
          </a:xfrm>
          <a:prstGeom prst="rect">
            <a:avLst/>
          </a:prstGeom>
        </p:spPr>
        <p:txBody>
          <a:bodyPr wrap="none">
            <a:spAutoFit/>
          </a:bodyPr>
          <a:lstStyle/>
          <a:p>
            <a:pPr algn="ctr"/>
            <a:r>
              <a:rPr lang="fr-FR" dirty="0" smtClean="0"/>
              <a:t>Système </a:t>
            </a:r>
            <a:r>
              <a:rPr lang="fr-FR" dirty="0"/>
              <a:t>de vote </a:t>
            </a:r>
          </a:p>
        </p:txBody>
      </p:sp>
      <p:sp>
        <p:nvSpPr>
          <p:cNvPr id="106" name="Flèche droite 105"/>
          <p:cNvSpPr/>
          <p:nvPr/>
        </p:nvSpPr>
        <p:spPr>
          <a:xfrm>
            <a:off x="3059832" y="4860776"/>
            <a:ext cx="648072" cy="4629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7" name="Flèche droite 106"/>
          <p:cNvSpPr/>
          <p:nvPr/>
        </p:nvSpPr>
        <p:spPr>
          <a:xfrm>
            <a:off x="6516216" y="4830552"/>
            <a:ext cx="648072" cy="4629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Ellipse 107"/>
          <p:cNvSpPr/>
          <p:nvPr/>
        </p:nvSpPr>
        <p:spPr>
          <a:xfrm>
            <a:off x="7380312" y="4496053"/>
            <a:ext cx="1165195" cy="1165195"/>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dirty="0" smtClean="0">
                <a:solidFill>
                  <a:schemeClr val="tx1"/>
                </a:solidFill>
              </a:rPr>
              <a:t>OK</a:t>
            </a:r>
            <a:endParaRPr lang="fr-FR" sz="4000" dirty="0">
              <a:solidFill>
                <a:schemeClr val="tx1"/>
              </a:solidFill>
            </a:endParaRPr>
          </a:p>
        </p:txBody>
      </p:sp>
      <p:sp>
        <p:nvSpPr>
          <p:cNvPr id="109" name="Rectangle 108"/>
          <p:cNvSpPr/>
          <p:nvPr/>
        </p:nvSpPr>
        <p:spPr>
          <a:xfrm>
            <a:off x="755576" y="3146804"/>
            <a:ext cx="2249334" cy="369332"/>
          </a:xfrm>
          <a:prstGeom prst="rect">
            <a:avLst/>
          </a:prstGeom>
        </p:spPr>
        <p:txBody>
          <a:bodyPr wrap="none">
            <a:spAutoFit/>
          </a:bodyPr>
          <a:lstStyle/>
          <a:p>
            <a:pPr algn="ctr"/>
            <a:r>
              <a:rPr lang="fr-FR" dirty="0" smtClean="0"/>
              <a:t>Opinions individuelles</a:t>
            </a:r>
            <a:endParaRPr lang="fr-FR" dirty="0"/>
          </a:p>
        </p:txBody>
      </p:sp>
      <p:sp>
        <p:nvSpPr>
          <p:cNvPr id="110" name="Rectangle 109"/>
          <p:cNvSpPr/>
          <p:nvPr/>
        </p:nvSpPr>
        <p:spPr>
          <a:xfrm>
            <a:off x="7293912" y="3146804"/>
            <a:ext cx="1282723" cy="369332"/>
          </a:xfrm>
          <a:prstGeom prst="rect">
            <a:avLst/>
          </a:prstGeom>
        </p:spPr>
        <p:txBody>
          <a:bodyPr wrap="none">
            <a:spAutoFit/>
          </a:bodyPr>
          <a:lstStyle/>
          <a:p>
            <a:pPr algn="ctr"/>
            <a:r>
              <a:rPr lang="fr-FR" dirty="0" smtClean="0"/>
              <a:t>Choix social</a:t>
            </a:r>
            <a:endParaRPr lang="fr-FR" dirty="0"/>
          </a:p>
        </p:txBody>
      </p:sp>
    </p:spTree>
    <p:extLst>
      <p:ext uri="{BB962C8B-B14F-4D97-AF65-F5344CB8AC3E}">
        <p14:creationId xmlns:p14="http://schemas.microsoft.com/office/powerpoint/2010/main" val="35541553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fr-FR" dirty="0" smtClean="0"/>
              <a:t>III Exemples de systèmes de vote</a:t>
            </a:r>
            <a:endParaRPr lang="fr-FR" dirty="0"/>
          </a:p>
        </p:txBody>
      </p:sp>
      <p:sp>
        <p:nvSpPr>
          <p:cNvPr id="5" name="Sous-titre 4"/>
          <p:cNvSpPr>
            <a:spLocks noGrp="1"/>
          </p:cNvSpPr>
          <p:nvPr>
            <p:ph type="subTitle" idx="1"/>
          </p:nvPr>
        </p:nvSpPr>
        <p:spPr/>
        <p:txBody>
          <a:bodyPr/>
          <a:lstStyle/>
          <a:p>
            <a:r>
              <a:rPr lang="fr-FR" dirty="0" smtClean="0"/>
              <a:t>À un seul vainqueur</a:t>
            </a:r>
            <a:endParaRPr lang="fr-FR" dirty="0"/>
          </a:p>
        </p:txBody>
      </p:sp>
    </p:spTree>
    <p:extLst>
      <p:ext uri="{BB962C8B-B14F-4D97-AF65-F5344CB8AC3E}">
        <p14:creationId xmlns:p14="http://schemas.microsoft.com/office/powerpoint/2010/main" val="4032398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à un tour</a:t>
            </a:r>
            <a:endParaRPr lang="fr-FR" dirty="0"/>
          </a:p>
        </p:txBody>
      </p:sp>
      <p:sp>
        <p:nvSpPr>
          <p:cNvPr id="3" name="Espace réservé du contenu 2"/>
          <p:cNvSpPr>
            <a:spLocks noGrp="1"/>
          </p:cNvSpPr>
          <p:nvPr>
            <p:ph idx="1"/>
          </p:nvPr>
        </p:nvSpPr>
        <p:spPr>
          <a:xfrm>
            <a:off x="457200" y="1600201"/>
            <a:ext cx="8229600" cy="1180728"/>
          </a:xfrm>
        </p:spPr>
        <p:txBody>
          <a:bodyPr>
            <a:normAutofit/>
          </a:bodyPr>
          <a:lstStyle/>
          <a:p>
            <a:r>
              <a:rPr lang="fr-FR" dirty="0" smtClean="0"/>
              <a:t>Type de bulletin : uninominal</a:t>
            </a:r>
          </a:p>
        </p:txBody>
      </p:sp>
      <p:grpSp>
        <p:nvGrpSpPr>
          <p:cNvPr id="5" name="Groupe 4"/>
          <p:cNvGrpSpPr/>
          <p:nvPr/>
        </p:nvGrpSpPr>
        <p:grpSpPr>
          <a:xfrm>
            <a:off x="1547664" y="3146328"/>
            <a:ext cx="1875041" cy="1218776"/>
            <a:chOff x="2321718" y="174"/>
            <a:chExt cx="1452562" cy="944165"/>
          </a:xfrm>
        </p:grpSpPr>
        <p:sp>
          <p:nvSpPr>
            <p:cNvPr id="15" name="Rectangle à coins arrondis 14"/>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6" name="Rectangle 15"/>
            <p:cNvSpPr/>
            <p:nvPr/>
          </p:nvSpPr>
          <p:spPr>
            <a:xfrm>
              <a:off x="2367808" y="176008"/>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vote pour un candidat</a:t>
              </a:r>
              <a:endParaRPr lang="fr-FR" sz="1600" kern="1200" dirty="0"/>
            </a:p>
          </p:txBody>
        </p:sp>
      </p:grpSp>
      <p:sp>
        <p:nvSpPr>
          <p:cNvPr id="14" name="Rectangle 13"/>
          <p:cNvSpPr/>
          <p:nvPr/>
        </p:nvSpPr>
        <p:spPr>
          <a:xfrm>
            <a:off x="2149549" y="4854763"/>
            <a:ext cx="1700331" cy="7648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Le candidat le moins bien classé est éliminé</a:t>
            </a:r>
          </a:p>
        </p:txBody>
      </p:sp>
      <p:cxnSp>
        <p:nvCxnSpPr>
          <p:cNvPr id="42" name="Connecteur droit 41"/>
          <p:cNvCxnSpPr/>
          <p:nvPr/>
        </p:nvCxnSpPr>
        <p:spPr>
          <a:xfrm>
            <a:off x="3566832" y="3755716"/>
            <a:ext cx="2805368" cy="1"/>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3864856" y="3310822"/>
            <a:ext cx="2160240" cy="369332"/>
          </a:xfrm>
          <a:prstGeom prst="rect">
            <a:avLst/>
          </a:prstGeom>
          <a:noFill/>
        </p:spPr>
        <p:txBody>
          <a:bodyPr wrap="square" rtlCol="0">
            <a:spAutoFit/>
          </a:bodyPr>
          <a:lstStyle/>
          <a:p>
            <a:pPr algn="ctr"/>
            <a:r>
              <a:rPr lang="fr-FR" dirty="0" smtClean="0"/>
              <a:t>Le meilleur score</a:t>
            </a:r>
            <a:endParaRPr lang="fr-FR" dirty="0"/>
          </a:p>
        </p:txBody>
      </p:sp>
      <p:sp>
        <p:nvSpPr>
          <p:cNvPr id="46" name="Ellipse 45"/>
          <p:cNvSpPr/>
          <p:nvPr/>
        </p:nvSpPr>
        <p:spPr>
          <a:xfrm>
            <a:off x="6552220" y="3385236"/>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
        <p:nvSpPr>
          <p:cNvPr id="50" name="Rectangle 49"/>
          <p:cNvSpPr/>
          <p:nvPr/>
        </p:nvSpPr>
        <p:spPr>
          <a:xfrm>
            <a:off x="5940152" y="1495976"/>
            <a:ext cx="1224136" cy="79208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Candidat A</a:t>
            </a:r>
            <a:endParaRPr lang="fr-FR" sz="1400" dirty="0"/>
          </a:p>
        </p:txBody>
      </p:sp>
      <p:sp>
        <p:nvSpPr>
          <p:cNvPr id="12" name="Rectangle 11"/>
          <p:cNvSpPr/>
          <p:nvPr/>
        </p:nvSpPr>
        <p:spPr>
          <a:xfrm>
            <a:off x="3131884" y="1126644"/>
            <a:ext cx="2880276" cy="369332"/>
          </a:xfrm>
          <a:prstGeom prst="rect">
            <a:avLst/>
          </a:prstGeom>
        </p:spPr>
        <p:txBody>
          <a:bodyPr wrap="none">
            <a:spAutoFit/>
          </a:bodyPr>
          <a:lstStyle/>
          <a:p>
            <a:pPr algn="ctr"/>
            <a:r>
              <a:rPr lang="fr-FR" i="1" dirty="0"/>
              <a:t>scrutin majoritaire à un tour</a:t>
            </a:r>
          </a:p>
        </p:txBody>
      </p:sp>
    </p:spTree>
    <p:extLst>
      <p:ext uri="{BB962C8B-B14F-4D97-AF65-F5344CB8AC3E}">
        <p14:creationId xmlns:p14="http://schemas.microsoft.com/office/powerpoint/2010/main" val="12551937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à un tour</a:t>
            </a:r>
            <a:endParaRPr lang="fr-FR" dirty="0"/>
          </a:p>
        </p:txBody>
      </p:sp>
      <p:sp>
        <p:nvSpPr>
          <p:cNvPr id="8" name="Espace réservé du contenu 7"/>
          <p:cNvSpPr>
            <a:spLocks noGrp="1"/>
          </p:cNvSpPr>
          <p:nvPr>
            <p:ph idx="1"/>
          </p:nvPr>
        </p:nvSpPr>
        <p:spPr/>
        <p:txBody>
          <a:bodyPr/>
          <a:lstStyle/>
          <a:p>
            <a:r>
              <a:rPr lang="fr-FR" dirty="0" smtClean="0"/>
              <a:t>Très simple à mettre en place</a:t>
            </a:r>
          </a:p>
          <a:p>
            <a:r>
              <a:rPr lang="fr-FR" dirty="0" smtClean="0"/>
              <a:t>En </a:t>
            </a:r>
            <a:r>
              <a:rPr lang="fr-FR" dirty="0"/>
              <a:t>situation informée, tend vers un </a:t>
            </a:r>
            <a:r>
              <a:rPr lang="fr-FR" dirty="0" smtClean="0"/>
              <a:t>bipartisme </a:t>
            </a:r>
            <a:r>
              <a:rPr lang="fr-FR" dirty="0"/>
              <a:t>centré </a:t>
            </a:r>
            <a:r>
              <a:rPr lang="fr-FR" dirty="0" smtClean="0"/>
              <a:t>(problème des marchands de glace)</a:t>
            </a:r>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793626500"/>
              </p:ext>
            </p:extLst>
          </p:nvPr>
        </p:nvGraphicFramePr>
        <p:xfrm>
          <a:off x="395536" y="5160350"/>
          <a:ext cx="8399354" cy="1076962"/>
        </p:xfrm>
        <a:graphic>
          <a:graphicData uri="http://schemas.openxmlformats.org/drawingml/2006/table">
            <a:tbl>
              <a:tblPr firstRow="1" firstCol="1" bandRow="1">
                <a:tableStyleId>{5C22544A-7EE6-4342-B048-85BDC9FD1C3A}</a:tableStyleId>
              </a:tblPr>
              <a:tblGrid>
                <a:gridCol w="1277286"/>
                <a:gridCol w="1103503"/>
                <a:gridCol w="931508"/>
                <a:gridCol w="1430655"/>
                <a:gridCol w="1205214"/>
                <a:gridCol w="1213564"/>
                <a:gridCol w="1237624"/>
              </a:tblGrid>
              <a:tr h="648072">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smtClean="0"/>
                        <a:t>Indépendance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428890">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kern="1200" dirty="0" smtClean="0">
                          <a:solidFill>
                            <a:schemeClr val="tx1"/>
                          </a:solidFill>
                          <a:latin typeface="+mn-lt"/>
                          <a:ea typeface="+mn-ea"/>
                          <a:cs typeface="+mn-cs"/>
                        </a:rPr>
                        <a:t>O</a:t>
                      </a:r>
                      <a:endParaRPr lang="fr-FR" sz="1600" kern="1200" dirty="0">
                        <a:solidFill>
                          <a:schemeClr val="tx1"/>
                        </a:solidFill>
                        <a:latin typeface="+mn-lt"/>
                        <a:ea typeface="+mn-ea"/>
                        <a:cs typeface="+mn-cs"/>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bg1"/>
                          </a:solidFill>
                        </a:rPr>
                        <a:t>Très fort</a:t>
                      </a:r>
                      <a:endParaRPr lang="fr-FR" sz="1600" dirty="0">
                        <a:solidFill>
                          <a:schemeClr val="bg1"/>
                        </a:solidFill>
                      </a:endParaRPr>
                    </a:p>
                  </a:txBody>
                  <a:tcPr anchor="ctr">
                    <a:solidFill>
                      <a:srgbClr val="C00000"/>
                    </a:solidFill>
                  </a:tcPr>
                </a:tc>
              </a:tr>
            </a:tbl>
          </a:graphicData>
        </a:graphic>
      </p:graphicFrame>
      <p:pic>
        <p:nvPicPr>
          <p:cNvPr id="1026" name="Picture 2" descr="Nash equilibrium2.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645024"/>
            <a:ext cx="5616624" cy="638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937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par approbation</a:t>
            </a:r>
            <a:endParaRPr lang="fr-FR" dirty="0"/>
          </a:p>
        </p:txBody>
      </p:sp>
      <p:sp>
        <p:nvSpPr>
          <p:cNvPr id="3" name="Espace réservé du contenu 2"/>
          <p:cNvSpPr>
            <a:spLocks noGrp="1"/>
          </p:cNvSpPr>
          <p:nvPr>
            <p:ph idx="1"/>
          </p:nvPr>
        </p:nvSpPr>
        <p:spPr/>
        <p:txBody>
          <a:bodyPr/>
          <a:lstStyle/>
          <a:p>
            <a:r>
              <a:rPr lang="fr-FR" dirty="0"/>
              <a:t>Type de bulletin : </a:t>
            </a:r>
            <a:r>
              <a:rPr lang="fr-FR" dirty="0" smtClean="0"/>
              <a:t>choix multiple</a:t>
            </a:r>
          </a:p>
        </p:txBody>
      </p:sp>
      <p:grpSp>
        <p:nvGrpSpPr>
          <p:cNvPr id="47" name="Groupe 46"/>
          <p:cNvGrpSpPr/>
          <p:nvPr/>
        </p:nvGrpSpPr>
        <p:grpSpPr>
          <a:xfrm>
            <a:off x="1490778" y="3861048"/>
            <a:ext cx="1875041" cy="1218776"/>
            <a:chOff x="2321718" y="174"/>
            <a:chExt cx="1452562" cy="944165"/>
          </a:xfrm>
        </p:grpSpPr>
        <p:sp>
          <p:nvSpPr>
            <p:cNvPr id="48" name="Rectangle à coins arrondis 47"/>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49" name="Rectangle 48"/>
            <p:cNvSpPr/>
            <p:nvPr/>
          </p:nvSpPr>
          <p:spPr>
            <a:xfrm>
              <a:off x="2367808" y="176008"/>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approuve ou non les candidats</a:t>
              </a:r>
              <a:endParaRPr lang="fr-FR" sz="1600" kern="1200" dirty="0"/>
            </a:p>
          </p:txBody>
        </p:sp>
      </p:grpSp>
      <p:cxnSp>
        <p:nvCxnSpPr>
          <p:cNvPr id="50" name="Connecteur droit 49"/>
          <p:cNvCxnSpPr/>
          <p:nvPr/>
        </p:nvCxnSpPr>
        <p:spPr>
          <a:xfrm>
            <a:off x="3509946" y="4470436"/>
            <a:ext cx="2805368" cy="1"/>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ZoneTexte 50"/>
          <p:cNvSpPr txBox="1"/>
          <p:nvPr/>
        </p:nvSpPr>
        <p:spPr>
          <a:xfrm>
            <a:off x="3700948" y="4025542"/>
            <a:ext cx="2357767" cy="369332"/>
          </a:xfrm>
          <a:prstGeom prst="rect">
            <a:avLst/>
          </a:prstGeom>
          <a:noFill/>
        </p:spPr>
        <p:txBody>
          <a:bodyPr wrap="square" rtlCol="0">
            <a:spAutoFit/>
          </a:bodyPr>
          <a:lstStyle/>
          <a:p>
            <a:pPr algn="ctr"/>
            <a:r>
              <a:rPr lang="fr-FR" dirty="0" smtClean="0"/>
              <a:t>Le meilleur score total</a:t>
            </a:r>
            <a:endParaRPr lang="fr-FR" dirty="0"/>
          </a:p>
        </p:txBody>
      </p:sp>
      <p:sp>
        <p:nvSpPr>
          <p:cNvPr id="52" name="Ellipse 51"/>
          <p:cNvSpPr/>
          <p:nvPr/>
        </p:nvSpPr>
        <p:spPr>
          <a:xfrm>
            <a:off x="6495334" y="4099956"/>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
        <p:nvSpPr>
          <p:cNvPr id="53" name="ZoneTexte 52"/>
          <p:cNvSpPr txBox="1"/>
          <p:nvPr/>
        </p:nvSpPr>
        <p:spPr>
          <a:xfrm>
            <a:off x="6627606" y="1339481"/>
            <a:ext cx="1433406" cy="369332"/>
          </a:xfrm>
          <a:prstGeom prst="rect">
            <a:avLst/>
          </a:prstGeom>
          <a:noFill/>
        </p:spPr>
        <p:txBody>
          <a:bodyPr wrap="none" rtlCol="0">
            <a:spAutoFit/>
          </a:bodyPr>
          <a:lstStyle/>
          <a:p>
            <a:pPr algn="ctr"/>
            <a:r>
              <a:rPr lang="fr-FR" dirty="0" smtClean="0"/>
              <a:t>plurinominal</a:t>
            </a:r>
            <a:endParaRPr lang="fr-FR" dirty="0"/>
          </a:p>
        </p:txBody>
      </p:sp>
      <p:grpSp>
        <p:nvGrpSpPr>
          <p:cNvPr id="54" name="Groupe 53"/>
          <p:cNvGrpSpPr/>
          <p:nvPr/>
        </p:nvGrpSpPr>
        <p:grpSpPr>
          <a:xfrm>
            <a:off x="6732240" y="1751561"/>
            <a:ext cx="1224136" cy="1512168"/>
            <a:chOff x="4956904" y="1404392"/>
            <a:chExt cx="1224136" cy="1512168"/>
          </a:xfrm>
        </p:grpSpPr>
        <p:sp>
          <p:nvSpPr>
            <p:cNvPr id="55" name="Rectangle 54"/>
            <p:cNvSpPr/>
            <p:nvPr/>
          </p:nvSpPr>
          <p:spPr>
            <a:xfrm>
              <a:off x="4956904" y="1404392"/>
              <a:ext cx="1224136"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solidFill>
                  <a:schemeClr val="tx2">
                    <a:lumMod val="75000"/>
                  </a:schemeClr>
                </a:solidFill>
              </a:endParaRPr>
            </a:p>
          </p:txBody>
        </p:sp>
        <p:cxnSp>
          <p:nvCxnSpPr>
            <p:cNvPr id="56" name="Connecteur droit 55"/>
            <p:cNvCxnSpPr/>
            <p:nvPr/>
          </p:nvCxnSpPr>
          <p:spPr>
            <a:xfrm>
              <a:off x="5796136" y="1419289"/>
              <a:ext cx="0" cy="14822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a:off x="4956904" y="1772816"/>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a:off x="4956904" y="215529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a:off x="4956904" y="2544584"/>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0" name="ZoneTexte 59"/>
          <p:cNvSpPr txBox="1"/>
          <p:nvPr/>
        </p:nvSpPr>
        <p:spPr>
          <a:xfrm>
            <a:off x="6962000" y="1751199"/>
            <a:ext cx="317716" cy="369332"/>
          </a:xfrm>
          <a:prstGeom prst="rect">
            <a:avLst/>
          </a:prstGeom>
          <a:noFill/>
        </p:spPr>
        <p:txBody>
          <a:bodyPr wrap="none" rtlCol="0">
            <a:spAutoFit/>
          </a:bodyPr>
          <a:lstStyle/>
          <a:p>
            <a:r>
              <a:rPr lang="fr-FR" dirty="0" smtClean="0"/>
              <a:t>A</a:t>
            </a:r>
            <a:endParaRPr lang="fr-FR" dirty="0"/>
          </a:p>
        </p:txBody>
      </p:sp>
      <p:sp>
        <p:nvSpPr>
          <p:cNvPr id="61" name="ZoneTexte 60"/>
          <p:cNvSpPr txBox="1"/>
          <p:nvPr/>
        </p:nvSpPr>
        <p:spPr>
          <a:xfrm>
            <a:off x="6978260" y="2140305"/>
            <a:ext cx="309700" cy="369332"/>
          </a:xfrm>
          <a:prstGeom prst="rect">
            <a:avLst/>
          </a:prstGeom>
          <a:noFill/>
        </p:spPr>
        <p:txBody>
          <a:bodyPr wrap="none" rtlCol="0">
            <a:spAutoFit/>
          </a:bodyPr>
          <a:lstStyle/>
          <a:p>
            <a:r>
              <a:rPr lang="fr-FR" dirty="0" smtClean="0"/>
              <a:t>B</a:t>
            </a:r>
            <a:endParaRPr lang="fr-FR" dirty="0"/>
          </a:p>
        </p:txBody>
      </p:sp>
      <p:sp>
        <p:nvSpPr>
          <p:cNvPr id="62" name="ZoneTexte 61"/>
          <p:cNvSpPr txBox="1"/>
          <p:nvPr/>
        </p:nvSpPr>
        <p:spPr>
          <a:xfrm>
            <a:off x="6978260" y="2540553"/>
            <a:ext cx="308098" cy="369332"/>
          </a:xfrm>
          <a:prstGeom prst="rect">
            <a:avLst/>
          </a:prstGeom>
          <a:noFill/>
        </p:spPr>
        <p:txBody>
          <a:bodyPr wrap="none" rtlCol="0">
            <a:spAutoFit/>
          </a:bodyPr>
          <a:lstStyle/>
          <a:p>
            <a:r>
              <a:rPr lang="fr-FR" dirty="0" smtClean="0"/>
              <a:t>C</a:t>
            </a:r>
            <a:endParaRPr lang="fr-FR" dirty="0"/>
          </a:p>
        </p:txBody>
      </p:sp>
      <p:sp>
        <p:nvSpPr>
          <p:cNvPr id="63" name="ZoneTexte 62"/>
          <p:cNvSpPr txBox="1"/>
          <p:nvPr/>
        </p:nvSpPr>
        <p:spPr>
          <a:xfrm>
            <a:off x="6978260" y="2894253"/>
            <a:ext cx="327334" cy="369332"/>
          </a:xfrm>
          <a:prstGeom prst="rect">
            <a:avLst/>
          </a:prstGeom>
          <a:noFill/>
        </p:spPr>
        <p:txBody>
          <a:bodyPr wrap="none" rtlCol="0">
            <a:spAutoFit/>
          </a:bodyPr>
          <a:lstStyle/>
          <a:p>
            <a:r>
              <a:rPr lang="fr-FR" dirty="0" smtClean="0"/>
              <a:t>D</a:t>
            </a:r>
            <a:endParaRPr lang="fr-FR" dirty="0"/>
          </a:p>
        </p:txBody>
      </p:sp>
      <p:sp>
        <p:nvSpPr>
          <p:cNvPr id="64" name="ZoneTexte 63"/>
          <p:cNvSpPr txBox="1"/>
          <p:nvPr/>
        </p:nvSpPr>
        <p:spPr>
          <a:xfrm>
            <a:off x="7607120" y="1795041"/>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65" name="ZoneTexte 64"/>
          <p:cNvSpPr txBox="1"/>
          <p:nvPr/>
        </p:nvSpPr>
        <p:spPr>
          <a:xfrm>
            <a:off x="7607120" y="2540221"/>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Tree>
    <p:extLst>
      <p:ext uri="{BB962C8B-B14F-4D97-AF65-F5344CB8AC3E}">
        <p14:creationId xmlns:p14="http://schemas.microsoft.com/office/powerpoint/2010/main" val="2965751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Vote par approbation</a:t>
            </a:r>
          </a:p>
        </p:txBody>
      </p:sp>
      <p:sp>
        <p:nvSpPr>
          <p:cNvPr id="5" name="Espace réservé du contenu 4"/>
          <p:cNvSpPr>
            <a:spLocks noGrp="1"/>
          </p:cNvSpPr>
          <p:nvPr>
            <p:ph idx="1"/>
          </p:nvPr>
        </p:nvSpPr>
        <p:spPr>
          <a:xfrm>
            <a:off x="457200" y="1600201"/>
            <a:ext cx="8229600" cy="3268960"/>
          </a:xfrm>
        </p:spPr>
        <p:txBody>
          <a:bodyPr/>
          <a:lstStyle/>
          <a:p>
            <a:r>
              <a:rPr lang="fr-FR" dirty="0" smtClean="0"/>
              <a:t>Simple à mettre en place</a:t>
            </a:r>
          </a:p>
          <a:p>
            <a:r>
              <a:rPr lang="fr-FR" dirty="0" smtClean="0"/>
              <a:t>En situation réelle, forte incitation au vote uninominal</a:t>
            </a:r>
            <a:endParaRPr lang="fr-FR" dirty="0"/>
          </a:p>
        </p:txBody>
      </p:sp>
      <p:graphicFrame>
        <p:nvGraphicFramePr>
          <p:cNvPr id="6" name="Espace réservé du contenu 3"/>
          <p:cNvGraphicFramePr>
            <a:graphicFrameLocks/>
          </p:cNvGraphicFramePr>
          <p:nvPr>
            <p:extLst>
              <p:ext uri="{D42A27DB-BD31-4B8C-83A1-F6EECF244321}">
                <p14:modId xmlns:p14="http://schemas.microsoft.com/office/powerpoint/2010/main" val="150767927"/>
              </p:ext>
            </p:extLst>
          </p:nvPr>
        </p:nvGraphicFramePr>
        <p:xfrm>
          <a:off x="467544" y="5517232"/>
          <a:ext cx="8229297" cy="1008010"/>
        </p:xfrm>
        <a:graphic>
          <a:graphicData uri="http://schemas.openxmlformats.org/drawingml/2006/table">
            <a:tbl>
              <a:tblPr firstRow="1" firstCol="1" bandRow="1">
                <a:tableStyleId>{5C22544A-7EE6-4342-B048-85BDC9FD1C3A}</a:tableStyleId>
              </a:tblPr>
              <a:tblGrid>
                <a:gridCol w="1247625"/>
                <a:gridCol w="1298710"/>
                <a:gridCol w="909877"/>
                <a:gridCol w="1201588"/>
                <a:gridCol w="1177228"/>
                <a:gridCol w="1185384"/>
                <a:gridCol w="1208885"/>
              </a:tblGrid>
              <a:tr h="145612">
                <a:tc>
                  <a:txBody>
                    <a:bodyPr/>
                    <a:lstStyle/>
                    <a:p>
                      <a:pPr algn="ctr"/>
                      <a:r>
                        <a:rPr lang="fr-FR" sz="1600" dirty="0" smtClean="0"/>
                        <a:t>Condorcet</a:t>
                      </a:r>
                      <a:endParaRPr lang="fr-FR" sz="1600" dirty="0"/>
                    </a:p>
                  </a:txBody>
                  <a:tcPr marL="105621" marR="105621">
                    <a:solidFill>
                      <a:schemeClr val="tx2">
                        <a:lumMod val="75000"/>
                      </a:schemeClr>
                    </a:solidFill>
                  </a:tcPr>
                </a:tc>
                <a:tc>
                  <a:txBody>
                    <a:bodyPr/>
                    <a:lstStyle/>
                    <a:p>
                      <a:pPr algn="ctr"/>
                      <a:r>
                        <a:rPr lang="fr-FR" sz="1600" dirty="0" smtClean="0"/>
                        <a:t>cohérence</a:t>
                      </a:r>
                      <a:endParaRPr lang="fr-FR" sz="1600" dirty="0"/>
                    </a:p>
                  </a:txBody>
                  <a:tcPr marL="105621" marR="105621">
                    <a:solidFill>
                      <a:schemeClr val="tx2">
                        <a:lumMod val="75000"/>
                      </a:schemeClr>
                    </a:solidFill>
                  </a:tcPr>
                </a:tc>
                <a:tc>
                  <a:txBody>
                    <a:bodyPr/>
                    <a:lstStyle/>
                    <a:p>
                      <a:pPr algn="ctr"/>
                      <a:r>
                        <a:rPr lang="fr-FR" sz="1600" dirty="0" smtClean="0"/>
                        <a:t>Clones</a:t>
                      </a:r>
                      <a:endParaRPr lang="fr-FR" sz="1600" dirty="0"/>
                    </a:p>
                  </a:txBody>
                  <a:tcPr marL="105621" marR="105621">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marL="105621" marR="105621">
                    <a:solidFill>
                      <a:schemeClr val="tx2">
                        <a:lumMod val="75000"/>
                      </a:schemeClr>
                    </a:solidFill>
                  </a:tcPr>
                </a:tc>
                <a:tc>
                  <a:txBody>
                    <a:bodyPr/>
                    <a:lstStyle/>
                    <a:p>
                      <a:pPr algn="ctr"/>
                      <a:r>
                        <a:rPr lang="fr-FR" sz="1600" dirty="0" smtClean="0"/>
                        <a:t>majorité</a:t>
                      </a:r>
                      <a:endParaRPr lang="fr-FR" sz="1600" dirty="0"/>
                    </a:p>
                  </a:txBody>
                  <a:tcPr marL="105621" marR="105621">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marL="105621" marR="105621">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marL="105621" marR="105621">
                    <a:solidFill>
                      <a:schemeClr val="tx2">
                        <a:lumMod val="75000"/>
                      </a:schemeClr>
                    </a:solidFill>
                  </a:tcPr>
                </a:tc>
              </a:tr>
              <a:tr h="428890">
                <a:tc>
                  <a:txBody>
                    <a:bodyPr/>
                    <a:lstStyle/>
                    <a:p>
                      <a:pPr algn="ctr"/>
                      <a:r>
                        <a:rPr lang="fr-FR" sz="1600" dirty="0" smtClean="0">
                          <a:solidFill>
                            <a:schemeClr val="bg1"/>
                          </a:solidFill>
                        </a:rPr>
                        <a:t>N</a:t>
                      </a:r>
                      <a:endParaRPr lang="fr-FR" sz="1600" dirty="0">
                        <a:solidFill>
                          <a:schemeClr val="bg1"/>
                        </a:solidFill>
                      </a:endParaRPr>
                    </a:p>
                  </a:txBody>
                  <a:tcPr marL="105621" marR="105621"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marL="105621" marR="105621"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marL="105621" marR="105621"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marL="105621" marR="105621" anchor="ctr">
                    <a:solidFill>
                      <a:srgbClr val="33CC33"/>
                    </a:solidFill>
                  </a:tcPr>
                </a:tc>
                <a:tc>
                  <a:txBody>
                    <a:bodyPr/>
                    <a:lstStyle/>
                    <a:p>
                      <a:pPr algn="ctr"/>
                      <a:r>
                        <a:rPr lang="fr-FR" sz="1600" dirty="0" smtClean="0"/>
                        <a:t>-</a:t>
                      </a:r>
                      <a:endParaRPr lang="fr-FR" sz="1600" dirty="0"/>
                    </a:p>
                  </a:txBody>
                  <a:tcPr marL="105621" marR="105621" anchor="ctr">
                    <a:lnR w="38100" cap="flat" cmpd="sng" algn="ctr">
                      <a:solidFill>
                        <a:schemeClr val="tx1">
                          <a:lumMod val="65000"/>
                          <a:lumOff val="35000"/>
                        </a:schemeClr>
                      </a:solidFill>
                      <a:prstDash val="solid"/>
                      <a:round/>
                      <a:headEnd type="none" w="med" len="med"/>
                      <a:tailEnd type="none" w="med" len="med"/>
                    </a:lnR>
                    <a:solidFill>
                      <a:srgbClr val="9FFF9F"/>
                    </a:solidFill>
                  </a:tcPr>
                </a:tc>
                <a:tc>
                  <a:txBody>
                    <a:bodyPr/>
                    <a:lstStyle/>
                    <a:p>
                      <a:pPr algn="ctr"/>
                      <a:r>
                        <a:rPr lang="fr-FR" sz="1600" dirty="0" smtClean="0">
                          <a:solidFill>
                            <a:schemeClr val="tx1"/>
                          </a:solidFill>
                        </a:rPr>
                        <a:t>Fort</a:t>
                      </a:r>
                      <a:endParaRPr lang="fr-FR" sz="1600" dirty="0">
                        <a:solidFill>
                          <a:schemeClr val="tx1"/>
                        </a:solidFill>
                      </a:endParaRPr>
                    </a:p>
                  </a:txBody>
                  <a:tcPr marL="105621" marR="105621" anchor="ctr">
                    <a:lnL w="38100" cap="flat" cmpd="sng" algn="ctr">
                      <a:solidFill>
                        <a:schemeClr val="tx1">
                          <a:lumMod val="65000"/>
                          <a:lumOff val="35000"/>
                        </a:schemeClr>
                      </a:solidFill>
                      <a:prstDash val="solid"/>
                      <a:round/>
                      <a:headEnd type="none" w="med" len="med"/>
                      <a:tailEnd type="none" w="med" len="med"/>
                    </a:lnL>
                    <a:solidFill>
                      <a:srgbClr val="EE6E6E"/>
                    </a:solidFill>
                  </a:tcPr>
                </a:tc>
                <a:tc>
                  <a:txBody>
                    <a:bodyPr/>
                    <a:lstStyle/>
                    <a:p>
                      <a:pPr algn="ctr"/>
                      <a:r>
                        <a:rPr lang="fr-FR" sz="1600" dirty="0" smtClean="0">
                          <a:solidFill>
                            <a:schemeClr val="tx1"/>
                          </a:solidFill>
                        </a:rPr>
                        <a:t>Fort</a:t>
                      </a:r>
                      <a:endParaRPr lang="fr-FR" sz="1600" dirty="0">
                        <a:solidFill>
                          <a:schemeClr val="tx1"/>
                        </a:solidFill>
                      </a:endParaRPr>
                    </a:p>
                  </a:txBody>
                  <a:tcPr marL="105621" marR="105621" anchor="ctr">
                    <a:solidFill>
                      <a:srgbClr val="EE6E6E"/>
                    </a:solidFill>
                  </a:tcPr>
                </a:tc>
              </a:tr>
            </a:tbl>
          </a:graphicData>
        </a:graphic>
      </p:graphicFrame>
    </p:spTree>
    <p:extLst>
      <p:ext uri="{BB962C8B-B14F-4D97-AF65-F5344CB8AC3E}">
        <p14:creationId xmlns:p14="http://schemas.microsoft.com/office/powerpoint/2010/main" val="2188404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Vote par approbation</a:t>
            </a:r>
          </a:p>
        </p:txBody>
      </p:sp>
      <p:graphicFrame>
        <p:nvGraphicFramePr>
          <p:cNvPr id="4" name="Tableau 3"/>
          <p:cNvGraphicFramePr>
            <a:graphicFrameLocks noGrp="1"/>
          </p:cNvGraphicFramePr>
          <p:nvPr>
            <p:extLst>
              <p:ext uri="{D42A27DB-BD31-4B8C-83A1-F6EECF244321}">
                <p14:modId xmlns:p14="http://schemas.microsoft.com/office/powerpoint/2010/main" val="182603032"/>
              </p:ext>
            </p:extLst>
          </p:nvPr>
        </p:nvGraphicFramePr>
        <p:xfrm>
          <a:off x="395535" y="3284984"/>
          <a:ext cx="8280921" cy="731520"/>
        </p:xfrm>
        <a:graphic>
          <a:graphicData uri="http://schemas.openxmlformats.org/drawingml/2006/table">
            <a:tbl>
              <a:tblPr>
                <a:tableStyleId>{5940675A-B579-460E-94D1-54222C63F5DA}</a:tableStyleId>
              </a:tblPr>
              <a:tblGrid>
                <a:gridCol w="1728193"/>
                <a:gridCol w="576064"/>
                <a:gridCol w="576064"/>
                <a:gridCol w="648072"/>
                <a:gridCol w="648072"/>
                <a:gridCol w="576064"/>
                <a:gridCol w="720080"/>
                <a:gridCol w="720080"/>
                <a:gridCol w="720080"/>
                <a:gridCol w="720080"/>
                <a:gridCol w="648072"/>
              </a:tblGrid>
              <a:tr h="0">
                <a:tc>
                  <a:txBody>
                    <a:bodyPr/>
                    <a:lstStyle/>
                    <a:p>
                      <a:r>
                        <a:rPr lang="fr-FR" dirty="0" smtClean="0"/>
                        <a:t>Candidat</a:t>
                      </a:r>
                      <a:endParaRPr lang="fr-FR" dirty="0"/>
                    </a:p>
                  </a:txBody>
                  <a:tcPr anchor="ctr"/>
                </a:tc>
                <a:tc>
                  <a:txBody>
                    <a:bodyPr/>
                    <a:lstStyle/>
                    <a:p>
                      <a:pPr algn="ctr"/>
                      <a:r>
                        <a:rPr lang="fr-FR" dirty="0">
                          <a:effectLst/>
                        </a:rPr>
                        <a:t>FH</a:t>
                      </a:r>
                      <a:endParaRPr lang="fr-FR" b="1" dirty="0">
                        <a:effectLst/>
                      </a:endParaRPr>
                    </a:p>
                  </a:txBody>
                  <a:tcPr anchor="ctr"/>
                </a:tc>
                <a:tc>
                  <a:txBody>
                    <a:bodyPr/>
                    <a:lstStyle/>
                    <a:p>
                      <a:pPr algn="ctr"/>
                      <a:r>
                        <a:rPr lang="fr-FR" dirty="0" smtClean="0">
                          <a:effectLst/>
                        </a:rPr>
                        <a:t>FB</a:t>
                      </a:r>
                      <a:endParaRPr lang="fr-FR" b="1" dirty="0">
                        <a:effectLst/>
                      </a:endParaRPr>
                    </a:p>
                  </a:txBody>
                  <a:tcPr anchor="ctr"/>
                </a:tc>
                <a:tc>
                  <a:txBody>
                    <a:bodyPr/>
                    <a:lstStyle/>
                    <a:p>
                      <a:pPr algn="ctr"/>
                      <a:r>
                        <a:rPr lang="fr-FR" dirty="0">
                          <a:effectLst/>
                        </a:rPr>
                        <a:t>JLM</a:t>
                      </a:r>
                      <a:endParaRPr lang="fr-FR" b="1" dirty="0">
                        <a:effectLst/>
                      </a:endParaRPr>
                    </a:p>
                  </a:txBody>
                  <a:tcPr anchor="ctr"/>
                </a:tc>
                <a:tc>
                  <a:txBody>
                    <a:bodyPr/>
                    <a:lstStyle/>
                    <a:p>
                      <a:pPr algn="ctr"/>
                      <a:r>
                        <a:rPr lang="fr-FR" dirty="0" smtClean="0">
                          <a:effectLst/>
                        </a:rPr>
                        <a:t>NS</a:t>
                      </a:r>
                      <a:endParaRPr lang="fr-FR" b="1" dirty="0">
                        <a:effectLst/>
                      </a:endParaRPr>
                    </a:p>
                  </a:txBody>
                  <a:tcPr anchor="ctr"/>
                </a:tc>
                <a:tc>
                  <a:txBody>
                    <a:bodyPr/>
                    <a:lstStyle/>
                    <a:p>
                      <a:pPr algn="ctr"/>
                      <a:r>
                        <a:rPr lang="fr-FR" dirty="0">
                          <a:effectLst/>
                        </a:rPr>
                        <a:t>EJ</a:t>
                      </a:r>
                      <a:endParaRPr lang="fr-FR" b="1" dirty="0">
                        <a:effectLst/>
                      </a:endParaRPr>
                    </a:p>
                  </a:txBody>
                  <a:tcPr anchor="ctr"/>
                </a:tc>
                <a:tc>
                  <a:txBody>
                    <a:bodyPr/>
                    <a:lstStyle/>
                    <a:p>
                      <a:pPr algn="ctr"/>
                      <a:r>
                        <a:rPr lang="fr-FR" dirty="0" smtClean="0">
                          <a:effectLst/>
                        </a:rPr>
                        <a:t>MLP</a:t>
                      </a:r>
                      <a:endParaRPr lang="fr-FR" b="1" dirty="0">
                        <a:effectLst/>
                      </a:endParaRPr>
                    </a:p>
                  </a:txBody>
                  <a:tcPr anchor="ctr"/>
                </a:tc>
                <a:tc>
                  <a:txBody>
                    <a:bodyPr/>
                    <a:lstStyle/>
                    <a:p>
                      <a:pPr algn="ctr"/>
                      <a:r>
                        <a:rPr lang="fr-FR" dirty="0">
                          <a:effectLst/>
                        </a:rPr>
                        <a:t>NDA</a:t>
                      </a:r>
                      <a:endParaRPr lang="fr-FR" b="1" dirty="0">
                        <a:effectLst/>
                      </a:endParaRPr>
                    </a:p>
                  </a:txBody>
                  <a:tcPr anchor="ctr"/>
                </a:tc>
                <a:tc>
                  <a:txBody>
                    <a:bodyPr/>
                    <a:lstStyle/>
                    <a:p>
                      <a:pPr algn="ctr"/>
                      <a:r>
                        <a:rPr lang="fr-FR" dirty="0">
                          <a:effectLst/>
                        </a:rPr>
                        <a:t>PP</a:t>
                      </a:r>
                      <a:endParaRPr lang="fr-FR" b="1" dirty="0">
                        <a:effectLst/>
                      </a:endParaRPr>
                    </a:p>
                  </a:txBody>
                  <a:tcPr anchor="ctr"/>
                </a:tc>
                <a:tc>
                  <a:txBody>
                    <a:bodyPr/>
                    <a:lstStyle/>
                    <a:p>
                      <a:pPr algn="ctr"/>
                      <a:r>
                        <a:rPr lang="fr-FR" dirty="0">
                          <a:effectLst/>
                        </a:rPr>
                        <a:t>NA</a:t>
                      </a:r>
                      <a:endParaRPr lang="fr-FR" b="1" dirty="0">
                        <a:effectLst/>
                      </a:endParaRPr>
                    </a:p>
                  </a:txBody>
                  <a:tcPr anchor="ctr"/>
                </a:tc>
                <a:tc>
                  <a:txBody>
                    <a:bodyPr/>
                    <a:lstStyle/>
                    <a:p>
                      <a:pPr algn="ctr"/>
                      <a:r>
                        <a:rPr lang="fr-FR" dirty="0">
                          <a:effectLst/>
                        </a:rPr>
                        <a:t>JC</a:t>
                      </a:r>
                      <a:endParaRPr lang="fr-FR" b="1" dirty="0">
                        <a:effectLst/>
                      </a:endParaRPr>
                    </a:p>
                  </a:txBody>
                  <a:tcPr anchor="ctr"/>
                </a:tc>
              </a:tr>
              <a:tr h="0">
                <a:tc>
                  <a:txBody>
                    <a:bodyPr/>
                    <a:lstStyle/>
                    <a:p>
                      <a:r>
                        <a:rPr lang="fr-FR" dirty="0"/>
                        <a:t>(% approbation)</a:t>
                      </a:r>
                    </a:p>
                  </a:txBody>
                  <a:tcPr anchor="ctr"/>
                </a:tc>
                <a:tc>
                  <a:txBody>
                    <a:bodyPr/>
                    <a:lstStyle/>
                    <a:p>
                      <a:pPr algn="ctr"/>
                      <a:r>
                        <a:rPr lang="fr-FR" dirty="0">
                          <a:effectLst/>
                        </a:rPr>
                        <a:t>46</a:t>
                      </a:r>
                      <a:endParaRPr lang="fr-FR" b="1" dirty="0">
                        <a:effectLst/>
                      </a:endParaRPr>
                    </a:p>
                  </a:txBody>
                  <a:tcPr anchor="ctr">
                    <a:noFill/>
                  </a:tcPr>
                </a:tc>
                <a:tc>
                  <a:txBody>
                    <a:bodyPr/>
                    <a:lstStyle/>
                    <a:p>
                      <a:pPr algn="ctr"/>
                      <a:r>
                        <a:rPr lang="fr-FR" dirty="0" smtClean="0">
                          <a:effectLst/>
                        </a:rPr>
                        <a:t>41</a:t>
                      </a:r>
                      <a:endParaRPr lang="fr-FR" dirty="0">
                        <a:effectLst/>
                      </a:endParaRPr>
                    </a:p>
                  </a:txBody>
                  <a:tcPr anchor="ctr">
                    <a:noFill/>
                  </a:tcPr>
                </a:tc>
                <a:tc>
                  <a:txBody>
                    <a:bodyPr/>
                    <a:lstStyle/>
                    <a:p>
                      <a:pPr algn="ctr"/>
                      <a:r>
                        <a:rPr lang="fr-FR" dirty="0">
                          <a:effectLst/>
                        </a:rPr>
                        <a:t>36</a:t>
                      </a:r>
                    </a:p>
                  </a:txBody>
                  <a:tcPr anchor="ctr">
                    <a:noFill/>
                  </a:tcPr>
                </a:tc>
                <a:tc>
                  <a:txBody>
                    <a:bodyPr/>
                    <a:lstStyle/>
                    <a:p>
                      <a:pPr algn="ctr"/>
                      <a:r>
                        <a:rPr lang="fr-FR" dirty="0" smtClean="0">
                          <a:effectLst/>
                        </a:rPr>
                        <a:t>36</a:t>
                      </a:r>
                      <a:endParaRPr lang="fr-FR" dirty="0">
                        <a:effectLst/>
                      </a:endParaRPr>
                    </a:p>
                  </a:txBody>
                  <a:tcPr anchor="ctr">
                    <a:noFill/>
                  </a:tcPr>
                </a:tc>
                <a:tc>
                  <a:txBody>
                    <a:bodyPr/>
                    <a:lstStyle/>
                    <a:p>
                      <a:pPr algn="ctr"/>
                      <a:r>
                        <a:rPr lang="fr-FR" dirty="0">
                          <a:effectLst/>
                        </a:rPr>
                        <a:t>33</a:t>
                      </a:r>
                    </a:p>
                  </a:txBody>
                  <a:tcPr anchor="ctr">
                    <a:noFill/>
                  </a:tcPr>
                </a:tc>
                <a:tc>
                  <a:txBody>
                    <a:bodyPr/>
                    <a:lstStyle/>
                    <a:p>
                      <a:pPr algn="ctr"/>
                      <a:r>
                        <a:rPr lang="fr-FR" dirty="0" smtClean="0">
                          <a:effectLst/>
                        </a:rPr>
                        <a:t>23</a:t>
                      </a:r>
                      <a:endParaRPr lang="fr-FR" dirty="0">
                        <a:effectLst/>
                      </a:endParaRPr>
                    </a:p>
                  </a:txBody>
                  <a:tcPr anchor="ctr">
                    <a:noFill/>
                  </a:tcPr>
                </a:tc>
                <a:tc>
                  <a:txBody>
                    <a:bodyPr/>
                    <a:lstStyle/>
                    <a:p>
                      <a:pPr algn="ctr"/>
                      <a:r>
                        <a:rPr lang="fr-FR" dirty="0">
                          <a:effectLst/>
                        </a:rPr>
                        <a:t>15</a:t>
                      </a:r>
                    </a:p>
                  </a:txBody>
                  <a:tcPr anchor="ctr">
                    <a:noFill/>
                  </a:tcPr>
                </a:tc>
                <a:tc>
                  <a:txBody>
                    <a:bodyPr/>
                    <a:lstStyle/>
                    <a:p>
                      <a:pPr algn="ctr"/>
                      <a:r>
                        <a:rPr lang="fr-FR" dirty="0">
                          <a:effectLst/>
                        </a:rPr>
                        <a:t>11</a:t>
                      </a:r>
                    </a:p>
                  </a:txBody>
                  <a:tcPr anchor="ctr">
                    <a:noFill/>
                  </a:tcPr>
                </a:tc>
                <a:tc>
                  <a:txBody>
                    <a:bodyPr/>
                    <a:lstStyle/>
                    <a:p>
                      <a:pPr algn="ctr"/>
                      <a:r>
                        <a:rPr lang="fr-FR" dirty="0">
                          <a:effectLst/>
                        </a:rPr>
                        <a:t>7</a:t>
                      </a:r>
                    </a:p>
                  </a:txBody>
                  <a:tcPr anchor="ctr">
                    <a:noFill/>
                  </a:tcPr>
                </a:tc>
                <a:tc>
                  <a:txBody>
                    <a:bodyPr/>
                    <a:lstStyle/>
                    <a:p>
                      <a:pPr algn="ctr"/>
                      <a:r>
                        <a:rPr lang="fr-FR" dirty="0">
                          <a:effectLst/>
                        </a:rPr>
                        <a:t>4</a:t>
                      </a:r>
                    </a:p>
                  </a:txBody>
                  <a:tcPr anchor="ctr">
                    <a:noFill/>
                  </a:tcPr>
                </a:tc>
              </a:tr>
            </a:tbl>
          </a:graphicData>
        </a:graphic>
      </p:graphicFrame>
      <p:sp>
        <p:nvSpPr>
          <p:cNvPr id="5" name="Rectangle 4"/>
          <p:cNvSpPr/>
          <p:nvPr/>
        </p:nvSpPr>
        <p:spPr>
          <a:xfrm>
            <a:off x="1547664" y="6135081"/>
            <a:ext cx="5886400" cy="276999"/>
          </a:xfrm>
          <a:prstGeom prst="rect">
            <a:avLst/>
          </a:prstGeom>
        </p:spPr>
        <p:txBody>
          <a:bodyPr wrap="square">
            <a:spAutoFit/>
          </a:bodyPr>
          <a:lstStyle/>
          <a:p>
            <a:pPr algn="ctr"/>
            <a:r>
              <a:rPr lang="fr-FR" sz="1200" dirty="0" smtClean="0"/>
              <a:t>Source : voteaupluriel.org</a:t>
            </a:r>
            <a:endParaRPr lang="fr-FR" sz="1200" dirty="0"/>
          </a:p>
        </p:txBody>
      </p:sp>
    </p:spTree>
    <p:extLst>
      <p:ext uri="{BB962C8B-B14F-4D97-AF65-F5344CB8AC3E}">
        <p14:creationId xmlns:p14="http://schemas.microsoft.com/office/powerpoint/2010/main" val="3089746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à deux tours</a:t>
            </a:r>
            <a:endParaRPr lang="fr-FR" dirty="0"/>
          </a:p>
        </p:txBody>
      </p:sp>
      <p:sp>
        <p:nvSpPr>
          <p:cNvPr id="3" name="Espace réservé du contenu 2"/>
          <p:cNvSpPr>
            <a:spLocks noGrp="1"/>
          </p:cNvSpPr>
          <p:nvPr>
            <p:ph idx="1"/>
          </p:nvPr>
        </p:nvSpPr>
        <p:spPr>
          <a:xfrm>
            <a:off x="457200" y="1600201"/>
            <a:ext cx="8229600" cy="1180728"/>
          </a:xfrm>
        </p:spPr>
        <p:txBody>
          <a:bodyPr>
            <a:normAutofit/>
          </a:bodyPr>
          <a:lstStyle/>
          <a:p>
            <a:r>
              <a:rPr lang="fr-FR" dirty="0" smtClean="0"/>
              <a:t>Type de bulletin : uninominal</a:t>
            </a:r>
          </a:p>
        </p:txBody>
      </p:sp>
      <p:grpSp>
        <p:nvGrpSpPr>
          <p:cNvPr id="5" name="Groupe 4"/>
          <p:cNvGrpSpPr/>
          <p:nvPr/>
        </p:nvGrpSpPr>
        <p:grpSpPr>
          <a:xfrm>
            <a:off x="3275856" y="2374484"/>
            <a:ext cx="2363790" cy="991800"/>
            <a:chOff x="2321718" y="174"/>
            <a:chExt cx="1452562" cy="944165"/>
          </a:xfrm>
        </p:grpSpPr>
        <p:sp>
          <p:nvSpPr>
            <p:cNvPr id="15" name="Rectangle à coins arrondis 14"/>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6" name="Rectangle 15"/>
            <p:cNvSpPr/>
            <p:nvPr/>
          </p:nvSpPr>
          <p:spPr>
            <a:xfrm>
              <a:off x="2367808" y="176008"/>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vote pour un candidat</a:t>
              </a:r>
              <a:endParaRPr lang="fr-FR" sz="1600" kern="1200" dirty="0"/>
            </a:p>
          </p:txBody>
        </p:sp>
      </p:grpSp>
      <p:cxnSp>
        <p:nvCxnSpPr>
          <p:cNvPr id="42" name="Connecteur droit 41"/>
          <p:cNvCxnSpPr/>
          <p:nvPr/>
        </p:nvCxnSpPr>
        <p:spPr>
          <a:xfrm flipH="1">
            <a:off x="4457751" y="3366284"/>
            <a:ext cx="1" cy="558540"/>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a:off x="4644008" y="4907120"/>
            <a:ext cx="2160240" cy="369332"/>
          </a:xfrm>
          <a:prstGeom prst="rect">
            <a:avLst/>
          </a:prstGeom>
          <a:noFill/>
        </p:spPr>
        <p:txBody>
          <a:bodyPr wrap="square" rtlCol="0">
            <a:spAutoFit/>
          </a:bodyPr>
          <a:lstStyle/>
          <a:p>
            <a:r>
              <a:rPr lang="fr-FR" dirty="0" smtClean="0"/>
              <a:t>Le meilleur score</a:t>
            </a:r>
            <a:endParaRPr lang="fr-FR" dirty="0"/>
          </a:p>
        </p:txBody>
      </p:sp>
      <p:sp>
        <p:nvSpPr>
          <p:cNvPr id="46" name="Ellipse 45"/>
          <p:cNvSpPr/>
          <p:nvPr/>
        </p:nvSpPr>
        <p:spPr>
          <a:xfrm>
            <a:off x="4124771" y="5422628"/>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
        <p:nvSpPr>
          <p:cNvPr id="50" name="Rectangle 49"/>
          <p:cNvSpPr/>
          <p:nvPr/>
        </p:nvSpPr>
        <p:spPr>
          <a:xfrm>
            <a:off x="5940152" y="1495976"/>
            <a:ext cx="1224136" cy="79208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Candidat A</a:t>
            </a:r>
            <a:endParaRPr lang="fr-FR" sz="1400" dirty="0"/>
          </a:p>
        </p:txBody>
      </p:sp>
      <p:sp>
        <p:nvSpPr>
          <p:cNvPr id="12" name="Rectangle 11"/>
          <p:cNvSpPr/>
          <p:nvPr/>
        </p:nvSpPr>
        <p:spPr>
          <a:xfrm>
            <a:off x="3015123" y="1126644"/>
            <a:ext cx="3113801" cy="369332"/>
          </a:xfrm>
          <a:prstGeom prst="rect">
            <a:avLst/>
          </a:prstGeom>
        </p:spPr>
        <p:txBody>
          <a:bodyPr wrap="none">
            <a:spAutoFit/>
          </a:bodyPr>
          <a:lstStyle/>
          <a:p>
            <a:pPr algn="ctr"/>
            <a:r>
              <a:rPr lang="fr-FR" i="1" dirty="0"/>
              <a:t>scrutin majoritaire à </a:t>
            </a:r>
            <a:r>
              <a:rPr lang="fr-FR" i="1" dirty="0" smtClean="0"/>
              <a:t>deux tours</a:t>
            </a:r>
            <a:endParaRPr lang="fr-FR" i="1" dirty="0"/>
          </a:p>
        </p:txBody>
      </p:sp>
      <p:grpSp>
        <p:nvGrpSpPr>
          <p:cNvPr id="17" name="Groupe 16"/>
          <p:cNvGrpSpPr/>
          <p:nvPr/>
        </p:nvGrpSpPr>
        <p:grpSpPr>
          <a:xfrm>
            <a:off x="3350859" y="3924825"/>
            <a:ext cx="2288787" cy="897931"/>
            <a:chOff x="2321718" y="174"/>
            <a:chExt cx="1452562" cy="944165"/>
          </a:xfrm>
        </p:grpSpPr>
        <p:sp>
          <p:nvSpPr>
            <p:cNvPr id="18" name="Rectangle à coins arrondis 17"/>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9" name="Rectangle 18"/>
            <p:cNvSpPr/>
            <p:nvPr/>
          </p:nvSpPr>
          <p:spPr>
            <a:xfrm>
              <a:off x="2367808" y="176008"/>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vote pour un candidat</a:t>
              </a:r>
              <a:endParaRPr lang="fr-FR" sz="1600" kern="1200" dirty="0"/>
            </a:p>
          </p:txBody>
        </p:sp>
      </p:grpSp>
      <p:sp>
        <p:nvSpPr>
          <p:cNvPr id="6" name="ZoneTexte 5"/>
          <p:cNvSpPr txBox="1"/>
          <p:nvPr/>
        </p:nvSpPr>
        <p:spPr>
          <a:xfrm>
            <a:off x="4572000" y="3460888"/>
            <a:ext cx="3323242" cy="369332"/>
          </a:xfrm>
          <a:prstGeom prst="rect">
            <a:avLst/>
          </a:prstGeom>
          <a:noFill/>
        </p:spPr>
        <p:txBody>
          <a:bodyPr wrap="square" rtlCol="0">
            <a:spAutoFit/>
          </a:bodyPr>
          <a:lstStyle/>
          <a:p>
            <a:r>
              <a:rPr lang="fr-FR" dirty="0" smtClean="0"/>
              <a:t>Les deux premiers candidats</a:t>
            </a:r>
            <a:endParaRPr lang="fr-FR" dirty="0"/>
          </a:p>
        </p:txBody>
      </p:sp>
      <p:cxnSp>
        <p:nvCxnSpPr>
          <p:cNvPr id="21" name="Connecteur droit 20"/>
          <p:cNvCxnSpPr/>
          <p:nvPr/>
        </p:nvCxnSpPr>
        <p:spPr>
          <a:xfrm flipH="1">
            <a:off x="4495253" y="4822756"/>
            <a:ext cx="1" cy="558540"/>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2339752" y="2685718"/>
            <a:ext cx="882934" cy="369332"/>
          </a:xfrm>
          <a:prstGeom prst="rect">
            <a:avLst/>
          </a:prstGeom>
          <a:noFill/>
        </p:spPr>
        <p:txBody>
          <a:bodyPr wrap="none" rtlCol="0">
            <a:spAutoFit/>
          </a:bodyPr>
          <a:lstStyle/>
          <a:p>
            <a:r>
              <a:rPr lang="fr-FR" dirty="0" smtClean="0"/>
              <a:t>1</a:t>
            </a:r>
            <a:r>
              <a:rPr lang="fr-FR" baseline="30000" dirty="0" smtClean="0"/>
              <a:t>er</a:t>
            </a:r>
            <a:r>
              <a:rPr lang="fr-FR" dirty="0" smtClean="0"/>
              <a:t> tour</a:t>
            </a:r>
            <a:endParaRPr lang="fr-FR" dirty="0"/>
          </a:p>
        </p:txBody>
      </p:sp>
      <p:sp>
        <p:nvSpPr>
          <p:cNvPr id="11" name="ZoneTexte 10"/>
          <p:cNvSpPr txBox="1"/>
          <p:nvPr/>
        </p:nvSpPr>
        <p:spPr>
          <a:xfrm>
            <a:off x="2266014" y="4189125"/>
            <a:ext cx="1030410" cy="369332"/>
          </a:xfrm>
          <a:prstGeom prst="rect">
            <a:avLst/>
          </a:prstGeom>
          <a:noFill/>
        </p:spPr>
        <p:txBody>
          <a:bodyPr wrap="none" rtlCol="0">
            <a:spAutoFit/>
          </a:bodyPr>
          <a:lstStyle/>
          <a:p>
            <a:r>
              <a:rPr lang="fr-FR" dirty="0" smtClean="0"/>
              <a:t>2</a:t>
            </a:r>
            <a:r>
              <a:rPr lang="fr-FR" baseline="30000" dirty="0" smtClean="0"/>
              <a:t>ème</a:t>
            </a:r>
            <a:r>
              <a:rPr lang="fr-FR" dirty="0" smtClean="0"/>
              <a:t> tour</a:t>
            </a:r>
            <a:endParaRPr lang="fr-FR" dirty="0"/>
          </a:p>
        </p:txBody>
      </p:sp>
    </p:spTree>
    <p:extLst>
      <p:ext uri="{BB962C8B-B14F-4D97-AF65-F5344CB8AC3E}">
        <p14:creationId xmlns:p14="http://schemas.microsoft.com/office/powerpoint/2010/main" val="37239788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1"/>
            <a:ext cx="8229600" cy="3701008"/>
          </a:xfrm>
        </p:spPr>
        <p:txBody>
          <a:bodyPr/>
          <a:lstStyle/>
          <a:p>
            <a:r>
              <a:rPr lang="fr-FR" dirty="0" smtClean="0"/>
              <a:t>Simple à mettre en place</a:t>
            </a:r>
          </a:p>
          <a:p>
            <a:r>
              <a:rPr lang="fr-FR" dirty="0" smtClean="0"/>
              <a:t>Incitation importante au « vote utile »</a:t>
            </a:r>
          </a:p>
          <a:p>
            <a:r>
              <a:rPr lang="fr-FR" dirty="0" smtClean="0"/>
              <a:t>Favorise un débat entre les deux tours</a:t>
            </a:r>
            <a:endParaRPr lang="fr-FR" dirty="0"/>
          </a:p>
        </p:txBody>
      </p:sp>
      <p:sp>
        <p:nvSpPr>
          <p:cNvPr id="4" name="Titr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dirty="0" smtClean="0"/>
              <a:t>Vote à deux tours</a:t>
            </a:r>
            <a:endParaRPr lang="fr-FR" dirty="0"/>
          </a:p>
        </p:txBody>
      </p:sp>
      <p:sp>
        <p:nvSpPr>
          <p:cNvPr id="5" name="Rectangle 4"/>
          <p:cNvSpPr/>
          <p:nvPr/>
        </p:nvSpPr>
        <p:spPr>
          <a:xfrm>
            <a:off x="3015123" y="1126644"/>
            <a:ext cx="3113801" cy="369332"/>
          </a:xfrm>
          <a:prstGeom prst="rect">
            <a:avLst/>
          </a:prstGeom>
        </p:spPr>
        <p:txBody>
          <a:bodyPr wrap="none">
            <a:spAutoFit/>
          </a:bodyPr>
          <a:lstStyle/>
          <a:p>
            <a:pPr algn="ctr"/>
            <a:r>
              <a:rPr lang="fr-FR" i="1" dirty="0"/>
              <a:t>scrutin majoritaire à </a:t>
            </a:r>
            <a:r>
              <a:rPr lang="fr-FR" i="1" dirty="0" smtClean="0"/>
              <a:t>deux tours</a:t>
            </a:r>
            <a:endParaRPr lang="fr-FR" i="1" dirty="0"/>
          </a:p>
        </p:txBody>
      </p:sp>
      <p:graphicFrame>
        <p:nvGraphicFramePr>
          <p:cNvPr id="6" name="Tableau 5"/>
          <p:cNvGraphicFramePr>
            <a:graphicFrameLocks noGrp="1"/>
          </p:cNvGraphicFramePr>
          <p:nvPr>
            <p:extLst>
              <p:ext uri="{D42A27DB-BD31-4B8C-83A1-F6EECF244321}">
                <p14:modId xmlns:p14="http://schemas.microsoft.com/office/powerpoint/2010/main" val="123402129"/>
              </p:ext>
            </p:extLst>
          </p:nvPr>
        </p:nvGraphicFramePr>
        <p:xfrm>
          <a:off x="899592" y="5589240"/>
          <a:ext cx="7124438" cy="1002346"/>
        </p:xfrm>
        <a:graphic>
          <a:graphicData uri="http://schemas.openxmlformats.org/drawingml/2006/table">
            <a:tbl>
              <a:tblPr firstRow="1" firstCol="1" bandRow="1">
                <a:tableStyleId>{5C22544A-7EE6-4342-B048-85BDC9FD1C3A}</a:tableStyleId>
              </a:tblPr>
              <a:tblGrid>
                <a:gridCol w="1080120"/>
                <a:gridCol w="1124346"/>
                <a:gridCol w="787718"/>
                <a:gridCol w="1040264"/>
                <a:gridCol w="1019174"/>
                <a:gridCol w="1026235"/>
                <a:gridCol w="1046581"/>
              </a:tblGrid>
              <a:tr h="667066">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296076">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solidFill>
                      <a:srgbClr val="EE6E6E"/>
                    </a:solidFill>
                  </a:tcPr>
                </a:tc>
              </a:tr>
            </a:tbl>
          </a:graphicData>
        </a:graphic>
      </p:graphicFrame>
    </p:spTree>
    <p:extLst>
      <p:ext uri="{BB962C8B-B14F-4D97-AF65-F5344CB8AC3E}">
        <p14:creationId xmlns:p14="http://schemas.microsoft.com/office/powerpoint/2010/main" val="364003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à n-1 tours</a:t>
            </a:r>
            <a:endParaRPr lang="fr-FR" dirty="0"/>
          </a:p>
        </p:txBody>
      </p:sp>
      <p:sp>
        <p:nvSpPr>
          <p:cNvPr id="3" name="Espace réservé du contenu 2"/>
          <p:cNvSpPr>
            <a:spLocks noGrp="1"/>
          </p:cNvSpPr>
          <p:nvPr>
            <p:ph idx="1"/>
          </p:nvPr>
        </p:nvSpPr>
        <p:spPr>
          <a:xfrm>
            <a:off x="457200" y="1600201"/>
            <a:ext cx="8229600" cy="1180728"/>
          </a:xfrm>
        </p:spPr>
        <p:txBody>
          <a:bodyPr>
            <a:normAutofit/>
          </a:bodyPr>
          <a:lstStyle/>
          <a:p>
            <a:r>
              <a:rPr lang="fr-FR" dirty="0" smtClean="0"/>
              <a:t>Type de bulletin : uninominal</a:t>
            </a:r>
          </a:p>
        </p:txBody>
      </p:sp>
      <p:grpSp>
        <p:nvGrpSpPr>
          <p:cNvPr id="5" name="Groupe 4"/>
          <p:cNvGrpSpPr/>
          <p:nvPr/>
        </p:nvGrpSpPr>
        <p:grpSpPr>
          <a:xfrm>
            <a:off x="2032446" y="3381609"/>
            <a:ext cx="1875041" cy="1218776"/>
            <a:chOff x="2321718" y="174"/>
            <a:chExt cx="1452562" cy="944165"/>
          </a:xfrm>
        </p:grpSpPr>
        <p:sp>
          <p:nvSpPr>
            <p:cNvPr id="15" name="Rectangle à coins arrondis 14"/>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6" name="Rectangle 15"/>
            <p:cNvSpPr/>
            <p:nvPr/>
          </p:nvSpPr>
          <p:spPr>
            <a:xfrm>
              <a:off x="2367808" y="176008"/>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vote pour un candidat</a:t>
              </a:r>
              <a:endParaRPr lang="fr-FR" sz="1600" kern="1200" dirty="0"/>
            </a:p>
          </p:txBody>
        </p:sp>
      </p:grpSp>
      <p:grpSp>
        <p:nvGrpSpPr>
          <p:cNvPr id="6" name="Groupe 5"/>
          <p:cNvGrpSpPr/>
          <p:nvPr/>
        </p:nvGrpSpPr>
        <p:grpSpPr>
          <a:xfrm>
            <a:off x="2091941" y="4647123"/>
            <a:ext cx="1815546" cy="1180105"/>
            <a:chOff x="3881461" y="1559917"/>
            <a:chExt cx="1452562" cy="944165"/>
          </a:xfrm>
        </p:grpSpPr>
        <p:sp>
          <p:nvSpPr>
            <p:cNvPr id="13" name="Rectangle à coins arrondis 12"/>
            <p:cNvSpPr/>
            <p:nvPr/>
          </p:nvSpPr>
          <p:spPr>
            <a:xfrm>
              <a:off x="3881461" y="1559917"/>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4" name="Rectangle 13"/>
            <p:cNvSpPr/>
            <p:nvPr/>
          </p:nvSpPr>
          <p:spPr>
            <a:xfrm>
              <a:off x="3927551" y="1726044"/>
              <a:ext cx="1360382" cy="6119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Le candidat le moins bien classé est éliminé</a:t>
              </a:r>
            </a:p>
          </p:txBody>
        </p:sp>
      </p:grpSp>
      <p:sp>
        <p:nvSpPr>
          <p:cNvPr id="25" name="Arc 24"/>
          <p:cNvSpPr/>
          <p:nvPr/>
        </p:nvSpPr>
        <p:spPr>
          <a:xfrm>
            <a:off x="3446739" y="4339833"/>
            <a:ext cx="1036811" cy="1036811"/>
          </a:xfrm>
          <a:prstGeom prst="arc">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6" name="Arc 25"/>
          <p:cNvSpPr/>
          <p:nvPr/>
        </p:nvSpPr>
        <p:spPr>
          <a:xfrm rot="5400000">
            <a:off x="3446739" y="4339833"/>
            <a:ext cx="1036811" cy="1036811"/>
          </a:xfrm>
          <a:prstGeom prst="arc">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48" name="Groupe 47"/>
          <p:cNvGrpSpPr/>
          <p:nvPr/>
        </p:nvGrpSpPr>
        <p:grpSpPr>
          <a:xfrm>
            <a:off x="1240875" y="4113649"/>
            <a:ext cx="1260140" cy="1260140"/>
            <a:chOff x="431540" y="4285791"/>
            <a:chExt cx="1260140" cy="1260140"/>
          </a:xfrm>
        </p:grpSpPr>
        <p:sp>
          <p:nvSpPr>
            <p:cNvPr id="29" name="Arc 28"/>
            <p:cNvSpPr/>
            <p:nvPr/>
          </p:nvSpPr>
          <p:spPr>
            <a:xfrm rot="10800000">
              <a:off x="431540" y="4285791"/>
              <a:ext cx="1260140" cy="1260140"/>
            </a:xfrm>
            <a:prstGeom prst="arc">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0" name="Arc 29"/>
            <p:cNvSpPr/>
            <p:nvPr/>
          </p:nvSpPr>
          <p:spPr>
            <a:xfrm rot="16200000">
              <a:off x="431540" y="4285791"/>
              <a:ext cx="1260140" cy="1260140"/>
            </a:xfrm>
            <a:prstGeom prst="arc">
              <a:avLst/>
            </a:prstGeom>
            <a:ln w="5715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cxnSp>
        <p:nvCxnSpPr>
          <p:cNvPr id="42" name="Connecteur droit 41"/>
          <p:cNvCxnSpPr/>
          <p:nvPr/>
        </p:nvCxnSpPr>
        <p:spPr>
          <a:xfrm flipV="1">
            <a:off x="3979494" y="3637077"/>
            <a:ext cx="2392706" cy="491225"/>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ZoneTexte 43"/>
          <p:cNvSpPr txBox="1"/>
          <p:nvPr/>
        </p:nvSpPr>
        <p:spPr>
          <a:xfrm rot="20895336">
            <a:off x="3982479" y="3463402"/>
            <a:ext cx="2160240" cy="369332"/>
          </a:xfrm>
          <a:prstGeom prst="rect">
            <a:avLst/>
          </a:prstGeom>
          <a:noFill/>
        </p:spPr>
        <p:txBody>
          <a:bodyPr wrap="square" rtlCol="0">
            <a:spAutoFit/>
          </a:bodyPr>
          <a:lstStyle/>
          <a:p>
            <a:r>
              <a:rPr lang="fr-FR" dirty="0" smtClean="0"/>
              <a:t>Si un candidat &gt; 50%</a:t>
            </a:r>
            <a:endParaRPr lang="fr-FR" dirty="0"/>
          </a:p>
        </p:txBody>
      </p:sp>
      <p:sp>
        <p:nvSpPr>
          <p:cNvPr id="46" name="Ellipse 45"/>
          <p:cNvSpPr/>
          <p:nvPr/>
        </p:nvSpPr>
        <p:spPr>
          <a:xfrm>
            <a:off x="6561341" y="3266596"/>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
        <p:nvSpPr>
          <p:cNvPr id="47" name="ZoneTexte 46"/>
          <p:cNvSpPr txBox="1"/>
          <p:nvPr/>
        </p:nvSpPr>
        <p:spPr>
          <a:xfrm rot="1800000">
            <a:off x="4221282" y="4231052"/>
            <a:ext cx="722381" cy="369332"/>
          </a:xfrm>
          <a:prstGeom prst="rect">
            <a:avLst/>
          </a:prstGeom>
          <a:noFill/>
        </p:spPr>
        <p:txBody>
          <a:bodyPr wrap="square" rtlCol="0">
            <a:spAutoFit/>
          </a:bodyPr>
          <a:lstStyle/>
          <a:p>
            <a:r>
              <a:rPr lang="fr-FR" dirty="0" smtClean="0"/>
              <a:t>Sinon</a:t>
            </a:r>
            <a:endParaRPr lang="fr-FR" dirty="0"/>
          </a:p>
        </p:txBody>
      </p:sp>
      <p:sp>
        <p:nvSpPr>
          <p:cNvPr id="50" name="Rectangle 49"/>
          <p:cNvSpPr/>
          <p:nvPr/>
        </p:nvSpPr>
        <p:spPr>
          <a:xfrm>
            <a:off x="5940152" y="1495976"/>
            <a:ext cx="1224136" cy="792088"/>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Candidat A</a:t>
            </a:r>
            <a:endParaRPr lang="fr-FR" sz="1400" dirty="0"/>
          </a:p>
        </p:txBody>
      </p:sp>
    </p:spTree>
    <p:extLst>
      <p:ext uri="{BB962C8B-B14F-4D97-AF65-F5344CB8AC3E}">
        <p14:creationId xmlns:p14="http://schemas.microsoft.com/office/powerpoint/2010/main" val="23413767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Vote à n-1 tours</a:t>
            </a:r>
          </a:p>
        </p:txBody>
      </p:sp>
      <p:sp>
        <p:nvSpPr>
          <p:cNvPr id="3" name="Espace réservé du contenu 2"/>
          <p:cNvSpPr>
            <a:spLocks noGrp="1"/>
          </p:cNvSpPr>
          <p:nvPr>
            <p:ph idx="1"/>
          </p:nvPr>
        </p:nvSpPr>
        <p:spPr>
          <a:xfrm>
            <a:off x="457200" y="1600201"/>
            <a:ext cx="8229600" cy="3845024"/>
          </a:xfrm>
        </p:spPr>
        <p:txBody>
          <a:bodyPr>
            <a:normAutofit fontScale="92500" lnSpcReduction="10000"/>
          </a:bodyPr>
          <a:lstStyle/>
          <a:p>
            <a:r>
              <a:rPr lang="fr-FR" dirty="0" smtClean="0"/>
              <a:t>Processus long</a:t>
            </a:r>
          </a:p>
          <a:p>
            <a:r>
              <a:rPr lang="fr-FR" dirty="0" smtClean="0"/>
              <a:t>Favorise le débat entre les tours</a:t>
            </a:r>
          </a:p>
          <a:p>
            <a:r>
              <a:rPr lang="fr-FR" dirty="0" smtClean="0"/>
              <a:t>Forte incitation au vote tactique après le premier tour</a:t>
            </a:r>
          </a:p>
          <a:p>
            <a:r>
              <a:rPr lang="fr-FR" dirty="0"/>
              <a:t>Améliorations possible : élimination au 1</a:t>
            </a:r>
            <a:r>
              <a:rPr lang="fr-FR" baseline="30000" dirty="0"/>
              <a:t>er</a:t>
            </a:r>
            <a:r>
              <a:rPr lang="fr-FR" dirty="0"/>
              <a:t> tour en dessous d’un seuil (ex: 5%)</a:t>
            </a:r>
          </a:p>
          <a:p>
            <a:r>
              <a:rPr lang="fr-FR" dirty="0"/>
              <a:t>Exécution automatique des tours =&gt; vote alternatif</a:t>
            </a:r>
            <a:r>
              <a:rPr lang="fr-FR" dirty="0" smtClean="0"/>
              <a:t>.</a:t>
            </a: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3016900088"/>
              </p:ext>
            </p:extLst>
          </p:nvPr>
        </p:nvGraphicFramePr>
        <p:xfrm>
          <a:off x="971600" y="5517232"/>
          <a:ext cx="7124438" cy="928334"/>
        </p:xfrm>
        <a:graphic>
          <a:graphicData uri="http://schemas.openxmlformats.org/drawingml/2006/table">
            <a:tbl>
              <a:tblPr firstRow="1" firstCol="1" bandRow="1">
                <a:tableStyleId>{5C22544A-7EE6-4342-B048-85BDC9FD1C3A}</a:tableStyleId>
              </a:tblPr>
              <a:tblGrid>
                <a:gridCol w="1080120"/>
                <a:gridCol w="1124346"/>
                <a:gridCol w="787718"/>
                <a:gridCol w="1040264"/>
                <a:gridCol w="1019174"/>
                <a:gridCol w="1026235"/>
                <a:gridCol w="1046581"/>
              </a:tblGrid>
              <a:tr h="593054">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298080">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EE6E6E"/>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solidFill>
                      <a:srgbClr val="EE6E6E"/>
                    </a:solidFill>
                  </a:tcPr>
                </a:tc>
              </a:tr>
            </a:tbl>
          </a:graphicData>
        </a:graphic>
      </p:graphicFrame>
    </p:spTree>
    <p:extLst>
      <p:ext uri="{BB962C8B-B14F-4D97-AF65-F5344CB8AC3E}">
        <p14:creationId xmlns:p14="http://schemas.microsoft.com/office/powerpoint/2010/main" val="3292834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postulats</a:t>
            </a:r>
            <a:endParaRPr lang="fr-FR" dirty="0"/>
          </a:p>
        </p:txBody>
      </p:sp>
      <p:sp>
        <p:nvSpPr>
          <p:cNvPr id="3" name="Espace réservé du contenu 2"/>
          <p:cNvSpPr>
            <a:spLocks noGrp="1"/>
          </p:cNvSpPr>
          <p:nvPr>
            <p:ph idx="1"/>
          </p:nvPr>
        </p:nvSpPr>
        <p:spPr/>
        <p:txBody>
          <a:bodyPr anchor="t">
            <a:normAutofit/>
          </a:bodyPr>
          <a:lstStyle/>
          <a:p>
            <a:pPr marL="514350" lvl="0" indent="-514350">
              <a:buFont typeface="+mj-lt"/>
              <a:buAutoNum type="arabicPeriod"/>
            </a:pPr>
            <a:r>
              <a:rPr lang="fr-FR" dirty="0" smtClean="0"/>
              <a:t>Tout </a:t>
            </a:r>
            <a:r>
              <a:rPr lang="fr-FR" dirty="0"/>
              <a:t>le monde a une </a:t>
            </a:r>
            <a:r>
              <a:rPr lang="fr-FR" dirty="0" smtClean="0"/>
              <a:t>opinion</a:t>
            </a:r>
            <a:endParaRPr lang="fr-FR" dirty="0"/>
          </a:p>
          <a:p>
            <a:pPr marL="514350" lvl="0" indent="-514350">
              <a:buFont typeface="+mj-lt"/>
              <a:buAutoNum type="arabicPeriod"/>
            </a:pPr>
            <a:r>
              <a:rPr lang="fr-FR" dirty="0" smtClean="0"/>
              <a:t>Qu’il est possible de connaitre l’opinion via une question</a:t>
            </a:r>
          </a:p>
          <a:p>
            <a:pPr marL="514350" indent="-514350">
              <a:buFont typeface="+mj-lt"/>
              <a:buAutoNum type="arabicPeriod"/>
            </a:pPr>
            <a:r>
              <a:rPr lang="fr-FR" dirty="0"/>
              <a:t>Qu’il est possible d’en dégager un choix </a:t>
            </a:r>
            <a:r>
              <a:rPr lang="fr-FR" dirty="0" smtClean="0"/>
              <a:t>social</a:t>
            </a:r>
            <a:endParaRPr lang="fr-FR" dirty="0"/>
          </a:p>
        </p:txBody>
      </p:sp>
    </p:spTree>
    <p:extLst>
      <p:ext uri="{BB962C8B-B14F-4D97-AF65-F5344CB8AC3E}">
        <p14:creationId xmlns:p14="http://schemas.microsoft.com/office/powerpoint/2010/main" val="16128604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Alternatif</a:t>
            </a:r>
            <a:endParaRPr lang="fr-FR" dirty="0"/>
          </a:p>
        </p:txBody>
      </p:sp>
      <p:sp>
        <p:nvSpPr>
          <p:cNvPr id="3" name="Espace réservé du contenu 2"/>
          <p:cNvSpPr>
            <a:spLocks noGrp="1"/>
          </p:cNvSpPr>
          <p:nvPr>
            <p:ph idx="1"/>
          </p:nvPr>
        </p:nvSpPr>
        <p:spPr>
          <a:xfrm>
            <a:off x="457200" y="1600201"/>
            <a:ext cx="8229600" cy="1468760"/>
          </a:xfrm>
        </p:spPr>
        <p:txBody>
          <a:bodyPr/>
          <a:lstStyle/>
          <a:p>
            <a:r>
              <a:rPr lang="fr-FR" dirty="0"/>
              <a:t>Type de bulletin : </a:t>
            </a:r>
            <a:r>
              <a:rPr lang="fr-FR" dirty="0" smtClean="0"/>
              <a:t>classement</a:t>
            </a:r>
            <a:endParaRPr lang="fr-FR" dirty="0"/>
          </a:p>
          <a:p>
            <a:pPr marL="0" indent="0">
              <a:buNone/>
            </a:pPr>
            <a:endParaRPr lang="fr-FR" dirty="0" smtClean="0"/>
          </a:p>
        </p:txBody>
      </p:sp>
      <p:grpSp>
        <p:nvGrpSpPr>
          <p:cNvPr id="19" name="Groupe 18"/>
          <p:cNvGrpSpPr/>
          <p:nvPr/>
        </p:nvGrpSpPr>
        <p:grpSpPr>
          <a:xfrm>
            <a:off x="6426492" y="1377344"/>
            <a:ext cx="1224136" cy="1513152"/>
            <a:chOff x="6666825" y="2904048"/>
            <a:chExt cx="1224136" cy="1513152"/>
          </a:xfrm>
        </p:grpSpPr>
        <p:grpSp>
          <p:nvGrpSpPr>
            <p:cNvPr id="4" name="Groupe 3"/>
            <p:cNvGrpSpPr/>
            <p:nvPr/>
          </p:nvGrpSpPr>
          <p:grpSpPr>
            <a:xfrm>
              <a:off x="6666825" y="2905032"/>
              <a:ext cx="1224136" cy="1512168"/>
              <a:chOff x="4956904" y="1404392"/>
              <a:chExt cx="1224136" cy="1512168"/>
            </a:xfrm>
          </p:grpSpPr>
          <p:sp>
            <p:nvSpPr>
              <p:cNvPr id="5" name="Rectangle 4"/>
              <p:cNvSpPr/>
              <p:nvPr/>
            </p:nvSpPr>
            <p:spPr>
              <a:xfrm>
                <a:off x="4956904" y="1404392"/>
                <a:ext cx="1224136"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6" name="Connecteur droit 5"/>
              <p:cNvCxnSpPr/>
              <p:nvPr/>
            </p:nvCxnSpPr>
            <p:spPr>
              <a:xfrm>
                <a:off x="5796136" y="1404392"/>
                <a:ext cx="0" cy="1512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4956904" y="1772816"/>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4956904" y="216545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4956904" y="253747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ZoneTexte 9"/>
            <p:cNvSpPr txBox="1"/>
            <p:nvPr/>
          </p:nvSpPr>
          <p:spPr>
            <a:xfrm>
              <a:off x="6905729" y="2911936"/>
              <a:ext cx="317716" cy="369332"/>
            </a:xfrm>
            <a:prstGeom prst="rect">
              <a:avLst/>
            </a:prstGeom>
            <a:noFill/>
          </p:spPr>
          <p:txBody>
            <a:bodyPr wrap="none" rtlCol="0">
              <a:spAutoFit/>
            </a:bodyPr>
            <a:lstStyle/>
            <a:p>
              <a:r>
                <a:rPr lang="fr-FR" dirty="0" smtClean="0"/>
                <a:t>A</a:t>
              </a:r>
              <a:endParaRPr lang="fr-FR" dirty="0"/>
            </a:p>
          </p:txBody>
        </p:sp>
        <p:sp>
          <p:nvSpPr>
            <p:cNvPr id="11" name="ZoneTexte 10"/>
            <p:cNvSpPr txBox="1"/>
            <p:nvPr/>
          </p:nvSpPr>
          <p:spPr>
            <a:xfrm>
              <a:off x="6912845" y="3294792"/>
              <a:ext cx="309700" cy="369332"/>
            </a:xfrm>
            <a:prstGeom prst="rect">
              <a:avLst/>
            </a:prstGeom>
            <a:noFill/>
          </p:spPr>
          <p:txBody>
            <a:bodyPr wrap="none" rtlCol="0">
              <a:spAutoFit/>
            </a:bodyPr>
            <a:lstStyle/>
            <a:p>
              <a:r>
                <a:rPr lang="fr-FR" dirty="0" smtClean="0"/>
                <a:t>B</a:t>
              </a:r>
              <a:endParaRPr lang="fr-FR" dirty="0"/>
            </a:p>
          </p:txBody>
        </p:sp>
        <p:sp>
          <p:nvSpPr>
            <p:cNvPr id="12" name="ZoneTexte 11"/>
            <p:cNvSpPr txBox="1"/>
            <p:nvPr/>
          </p:nvSpPr>
          <p:spPr>
            <a:xfrm>
              <a:off x="6912845" y="3674720"/>
              <a:ext cx="308098" cy="369332"/>
            </a:xfrm>
            <a:prstGeom prst="rect">
              <a:avLst/>
            </a:prstGeom>
            <a:noFill/>
          </p:spPr>
          <p:txBody>
            <a:bodyPr wrap="none" rtlCol="0">
              <a:spAutoFit/>
            </a:bodyPr>
            <a:lstStyle/>
            <a:p>
              <a:r>
                <a:rPr lang="fr-FR" dirty="0" smtClean="0"/>
                <a:t>C</a:t>
              </a:r>
              <a:endParaRPr lang="fr-FR" dirty="0"/>
            </a:p>
          </p:txBody>
        </p:sp>
        <p:sp>
          <p:nvSpPr>
            <p:cNvPr id="13" name="ZoneTexte 12"/>
            <p:cNvSpPr txBox="1"/>
            <p:nvPr/>
          </p:nvSpPr>
          <p:spPr>
            <a:xfrm>
              <a:off x="6912845" y="4047724"/>
              <a:ext cx="327334" cy="369332"/>
            </a:xfrm>
            <a:prstGeom prst="rect">
              <a:avLst/>
            </a:prstGeom>
            <a:noFill/>
          </p:spPr>
          <p:txBody>
            <a:bodyPr wrap="none" rtlCol="0">
              <a:spAutoFit/>
            </a:bodyPr>
            <a:lstStyle/>
            <a:p>
              <a:r>
                <a:rPr lang="fr-FR" dirty="0" smtClean="0"/>
                <a:t>D</a:t>
              </a:r>
              <a:endParaRPr lang="fr-FR" dirty="0"/>
            </a:p>
          </p:txBody>
        </p:sp>
        <p:sp>
          <p:nvSpPr>
            <p:cNvPr id="15" name="ZoneTexte 14"/>
            <p:cNvSpPr txBox="1"/>
            <p:nvPr/>
          </p:nvSpPr>
          <p:spPr>
            <a:xfrm>
              <a:off x="7541705" y="2904048"/>
              <a:ext cx="311304" cy="369332"/>
            </a:xfrm>
            <a:prstGeom prst="rect">
              <a:avLst/>
            </a:prstGeom>
            <a:noFill/>
          </p:spPr>
          <p:txBody>
            <a:bodyPr wrap="none" rtlCol="0">
              <a:spAutoFit/>
            </a:bodyPr>
            <a:lstStyle/>
            <a:p>
              <a:r>
                <a:rPr lang="fr-FR" b="1" dirty="0" smtClean="0">
                  <a:solidFill>
                    <a:schemeClr val="tx2">
                      <a:lumMod val="75000"/>
                    </a:schemeClr>
                  </a:solidFill>
                </a:rPr>
                <a:t>2</a:t>
              </a:r>
              <a:endParaRPr lang="fr-FR" b="1" dirty="0">
                <a:solidFill>
                  <a:schemeClr val="tx2">
                    <a:lumMod val="75000"/>
                  </a:schemeClr>
                </a:solidFill>
              </a:endParaRPr>
            </a:p>
          </p:txBody>
        </p:sp>
        <p:sp>
          <p:nvSpPr>
            <p:cNvPr id="16" name="ZoneTexte 15"/>
            <p:cNvSpPr txBox="1"/>
            <p:nvPr/>
          </p:nvSpPr>
          <p:spPr>
            <a:xfrm>
              <a:off x="7541705" y="3675404"/>
              <a:ext cx="311304" cy="369332"/>
            </a:xfrm>
            <a:prstGeom prst="rect">
              <a:avLst/>
            </a:prstGeom>
            <a:noFill/>
          </p:spPr>
          <p:txBody>
            <a:bodyPr wrap="none" rtlCol="0">
              <a:spAutoFit/>
            </a:bodyPr>
            <a:lstStyle/>
            <a:p>
              <a:r>
                <a:rPr lang="fr-FR" b="1" dirty="0" smtClean="0">
                  <a:solidFill>
                    <a:schemeClr val="tx2">
                      <a:lumMod val="75000"/>
                    </a:schemeClr>
                  </a:solidFill>
                </a:rPr>
                <a:t>1</a:t>
              </a:r>
              <a:endParaRPr lang="fr-FR" b="1" dirty="0">
                <a:solidFill>
                  <a:schemeClr val="tx2">
                    <a:lumMod val="75000"/>
                  </a:schemeClr>
                </a:solidFill>
              </a:endParaRPr>
            </a:p>
          </p:txBody>
        </p:sp>
        <p:sp>
          <p:nvSpPr>
            <p:cNvPr id="17" name="ZoneTexte 16"/>
            <p:cNvSpPr txBox="1"/>
            <p:nvPr/>
          </p:nvSpPr>
          <p:spPr>
            <a:xfrm>
              <a:off x="7541705" y="3293776"/>
              <a:ext cx="311304" cy="369332"/>
            </a:xfrm>
            <a:prstGeom prst="rect">
              <a:avLst/>
            </a:prstGeom>
            <a:noFill/>
          </p:spPr>
          <p:txBody>
            <a:bodyPr wrap="none" rtlCol="0">
              <a:spAutoFit/>
            </a:bodyPr>
            <a:lstStyle/>
            <a:p>
              <a:r>
                <a:rPr lang="fr-FR" b="1" dirty="0" smtClean="0">
                  <a:solidFill>
                    <a:schemeClr val="tx2">
                      <a:lumMod val="75000"/>
                    </a:schemeClr>
                  </a:solidFill>
                </a:rPr>
                <a:t>3</a:t>
              </a:r>
              <a:endParaRPr lang="fr-FR" b="1" dirty="0">
                <a:solidFill>
                  <a:schemeClr val="tx2">
                    <a:lumMod val="75000"/>
                  </a:schemeClr>
                </a:solidFill>
              </a:endParaRPr>
            </a:p>
          </p:txBody>
        </p:sp>
        <p:sp>
          <p:nvSpPr>
            <p:cNvPr id="18" name="ZoneTexte 17"/>
            <p:cNvSpPr txBox="1"/>
            <p:nvPr/>
          </p:nvSpPr>
          <p:spPr>
            <a:xfrm>
              <a:off x="7541705" y="4047724"/>
              <a:ext cx="311304" cy="369332"/>
            </a:xfrm>
            <a:prstGeom prst="rect">
              <a:avLst/>
            </a:prstGeom>
            <a:noFill/>
          </p:spPr>
          <p:txBody>
            <a:bodyPr wrap="none" rtlCol="0">
              <a:spAutoFit/>
            </a:bodyPr>
            <a:lstStyle/>
            <a:p>
              <a:r>
                <a:rPr lang="fr-FR" b="1" dirty="0" smtClean="0">
                  <a:solidFill>
                    <a:schemeClr val="tx2">
                      <a:lumMod val="75000"/>
                    </a:schemeClr>
                  </a:solidFill>
                </a:rPr>
                <a:t>4</a:t>
              </a:r>
              <a:endParaRPr lang="fr-FR" b="1" dirty="0">
                <a:solidFill>
                  <a:schemeClr val="tx2">
                    <a:lumMod val="75000"/>
                  </a:schemeClr>
                </a:solidFill>
              </a:endParaRPr>
            </a:p>
          </p:txBody>
        </p:sp>
      </p:grpSp>
      <p:grpSp>
        <p:nvGrpSpPr>
          <p:cNvPr id="20" name="Groupe 19"/>
          <p:cNvGrpSpPr/>
          <p:nvPr/>
        </p:nvGrpSpPr>
        <p:grpSpPr>
          <a:xfrm>
            <a:off x="2038447" y="3359645"/>
            <a:ext cx="1875041" cy="1218776"/>
            <a:chOff x="2321718" y="174"/>
            <a:chExt cx="1452562" cy="944165"/>
          </a:xfrm>
        </p:grpSpPr>
        <p:sp>
          <p:nvSpPr>
            <p:cNvPr id="21" name="Rectangle à coins arrondis 20"/>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2" name="Rectangle 21"/>
            <p:cNvSpPr/>
            <p:nvPr/>
          </p:nvSpPr>
          <p:spPr>
            <a:xfrm>
              <a:off x="2367808" y="176009"/>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Compte le 1</a:t>
              </a:r>
              <a:r>
                <a:rPr lang="fr-FR" sz="1600" kern="1200" baseline="30000" dirty="0" smtClean="0"/>
                <a:t>er</a:t>
              </a:r>
              <a:r>
                <a:rPr lang="fr-FR" sz="1600" kern="1200" dirty="0" smtClean="0"/>
                <a:t> choix valide de chaque électeur</a:t>
              </a:r>
              <a:endParaRPr lang="fr-FR" sz="1600" kern="1200" dirty="0"/>
            </a:p>
          </p:txBody>
        </p:sp>
      </p:grpSp>
      <p:grpSp>
        <p:nvGrpSpPr>
          <p:cNvPr id="23" name="Groupe 22"/>
          <p:cNvGrpSpPr/>
          <p:nvPr/>
        </p:nvGrpSpPr>
        <p:grpSpPr>
          <a:xfrm>
            <a:off x="2097942" y="4625159"/>
            <a:ext cx="1815546" cy="1180105"/>
            <a:chOff x="3881461" y="1559917"/>
            <a:chExt cx="1452562" cy="944165"/>
          </a:xfrm>
        </p:grpSpPr>
        <p:sp>
          <p:nvSpPr>
            <p:cNvPr id="24" name="Rectangle à coins arrondis 23"/>
            <p:cNvSpPr/>
            <p:nvPr/>
          </p:nvSpPr>
          <p:spPr>
            <a:xfrm>
              <a:off x="3881461" y="1559917"/>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ectangle 24"/>
            <p:cNvSpPr/>
            <p:nvPr/>
          </p:nvSpPr>
          <p:spPr>
            <a:xfrm>
              <a:off x="3927551" y="1726044"/>
              <a:ext cx="1360382" cy="6119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Le candidat le moins bien classé est éliminé</a:t>
              </a:r>
            </a:p>
          </p:txBody>
        </p:sp>
      </p:grpSp>
      <p:sp>
        <p:nvSpPr>
          <p:cNvPr id="26" name="Arc 25"/>
          <p:cNvSpPr/>
          <p:nvPr/>
        </p:nvSpPr>
        <p:spPr>
          <a:xfrm>
            <a:off x="3452740" y="4317869"/>
            <a:ext cx="1036811" cy="1036811"/>
          </a:xfrm>
          <a:prstGeom prst="arc">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7" name="Arc 26"/>
          <p:cNvSpPr/>
          <p:nvPr/>
        </p:nvSpPr>
        <p:spPr>
          <a:xfrm rot="5400000">
            <a:off x="3452740" y="4317869"/>
            <a:ext cx="1036811" cy="1036811"/>
          </a:xfrm>
          <a:prstGeom prst="arc">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28" name="Groupe 27"/>
          <p:cNvGrpSpPr/>
          <p:nvPr/>
        </p:nvGrpSpPr>
        <p:grpSpPr>
          <a:xfrm>
            <a:off x="1246876" y="4091685"/>
            <a:ext cx="1260140" cy="1260140"/>
            <a:chOff x="431540" y="4285791"/>
            <a:chExt cx="1260140" cy="1260140"/>
          </a:xfrm>
        </p:grpSpPr>
        <p:sp>
          <p:nvSpPr>
            <p:cNvPr id="29" name="Arc 28"/>
            <p:cNvSpPr/>
            <p:nvPr/>
          </p:nvSpPr>
          <p:spPr>
            <a:xfrm rot="10800000">
              <a:off x="431540" y="4285791"/>
              <a:ext cx="1260140" cy="1260140"/>
            </a:xfrm>
            <a:prstGeom prst="arc">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0" name="Arc 29"/>
            <p:cNvSpPr/>
            <p:nvPr/>
          </p:nvSpPr>
          <p:spPr>
            <a:xfrm rot="16200000">
              <a:off x="431540" y="4285791"/>
              <a:ext cx="1260140" cy="1260140"/>
            </a:xfrm>
            <a:prstGeom prst="arc">
              <a:avLst/>
            </a:prstGeom>
            <a:ln w="5715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cxnSp>
        <p:nvCxnSpPr>
          <p:cNvPr id="31" name="Connecteur droit 30"/>
          <p:cNvCxnSpPr/>
          <p:nvPr/>
        </p:nvCxnSpPr>
        <p:spPr>
          <a:xfrm flipV="1">
            <a:off x="3985495" y="3615113"/>
            <a:ext cx="2392706" cy="491225"/>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rot="20895336">
            <a:off x="3988480" y="3441438"/>
            <a:ext cx="2160240" cy="369332"/>
          </a:xfrm>
          <a:prstGeom prst="rect">
            <a:avLst/>
          </a:prstGeom>
          <a:noFill/>
        </p:spPr>
        <p:txBody>
          <a:bodyPr wrap="square" rtlCol="0">
            <a:spAutoFit/>
          </a:bodyPr>
          <a:lstStyle/>
          <a:p>
            <a:r>
              <a:rPr lang="fr-FR" dirty="0" smtClean="0"/>
              <a:t>Si un candidat &gt; 50%</a:t>
            </a:r>
            <a:endParaRPr lang="fr-FR" dirty="0"/>
          </a:p>
        </p:txBody>
      </p:sp>
      <p:sp>
        <p:nvSpPr>
          <p:cNvPr id="33" name="Ellipse 32"/>
          <p:cNvSpPr/>
          <p:nvPr/>
        </p:nvSpPr>
        <p:spPr>
          <a:xfrm>
            <a:off x="6567342" y="3244632"/>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
        <p:nvSpPr>
          <p:cNvPr id="34" name="ZoneTexte 33"/>
          <p:cNvSpPr txBox="1"/>
          <p:nvPr/>
        </p:nvSpPr>
        <p:spPr>
          <a:xfrm rot="1800000">
            <a:off x="4227283" y="4209088"/>
            <a:ext cx="722381" cy="369332"/>
          </a:xfrm>
          <a:prstGeom prst="rect">
            <a:avLst/>
          </a:prstGeom>
          <a:noFill/>
        </p:spPr>
        <p:txBody>
          <a:bodyPr wrap="square" rtlCol="0">
            <a:spAutoFit/>
          </a:bodyPr>
          <a:lstStyle/>
          <a:p>
            <a:r>
              <a:rPr lang="fr-FR" dirty="0" smtClean="0"/>
              <a:t>Sinon</a:t>
            </a:r>
            <a:endParaRPr lang="fr-FR" dirty="0"/>
          </a:p>
        </p:txBody>
      </p:sp>
    </p:spTree>
    <p:extLst>
      <p:ext uri="{BB962C8B-B14F-4D97-AF65-F5344CB8AC3E}">
        <p14:creationId xmlns:p14="http://schemas.microsoft.com/office/powerpoint/2010/main" val="41628842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Alternatif</a:t>
            </a:r>
            <a:endParaRPr lang="fr-FR" dirty="0"/>
          </a:p>
        </p:txBody>
      </p:sp>
      <p:sp>
        <p:nvSpPr>
          <p:cNvPr id="3" name="Espace réservé du contenu 2"/>
          <p:cNvSpPr>
            <a:spLocks noGrp="1"/>
          </p:cNvSpPr>
          <p:nvPr>
            <p:ph idx="1"/>
          </p:nvPr>
        </p:nvSpPr>
        <p:spPr>
          <a:xfrm>
            <a:off x="457200" y="1600200"/>
            <a:ext cx="8229600" cy="3773015"/>
          </a:xfrm>
        </p:spPr>
        <p:txBody>
          <a:bodyPr>
            <a:normAutofit/>
          </a:bodyPr>
          <a:lstStyle/>
          <a:p>
            <a:r>
              <a:rPr lang="fr-FR" dirty="0" smtClean="0"/>
              <a:t>Bulletin plus complexe</a:t>
            </a:r>
          </a:p>
          <a:p>
            <a:r>
              <a:rPr lang="fr-FR" dirty="0" smtClean="0"/>
              <a:t>Classement </a:t>
            </a:r>
            <a:r>
              <a:rPr lang="fr-FR" dirty="0"/>
              <a:t>total ou non </a:t>
            </a:r>
            <a:r>
              <a:rPr lang="fr-FR" dirty="0" smtClean="0"/>
              <a:t>:</a:t>
            </a:r>
          </a:p>
          <a:p>
            <a:pPr lvl="1"/>
            <a:r>
              <a:rPr lang="fr-FR" dirty="0" smtClean="0"/>
              <a:t>si </a:t>
            </a:r>
            <a:r>
              <a:rPr lang="fr-FR" dirty="0"/>
              <a:t>oui, oblige un fort intérêt politique (et peut </a:t>
            </a:r>
            <a:r>
              <a:rPr lang="fr-FR" dirty="0" smtClean="0"/>
              <a:t>donc décourager)</a:t>
            </a:r>
          </a:p>
          <a:p>
            <a:r>
              <a:rPr lang="fr-FR" dirty="0" smtClean="0"/>
              <a:t>Les votes tactiques peuvent rendre le VA chaotique</a:t>
            </a:r>
          </a:p>
          <a:p>
            <a:r>
              <a:rPr lang="fr-FR" dirty="0" smtClean="0"/>
              <a:t>Dépouillement long (ou électronique)</a:t>
            </a: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449251325"/>
              </p:ext>
            </p:extLst>
          </p:nvPr>
        </p:nvGraphicFramePr>
        <p:xfrm>
          <a:off x="1187624" y="5589240"/>
          <a:ext cx="7124438" cy="914400"/>
        </p:xfrm>
        <a:graphic>
          <a:graphicData uri="http://schemas.openxmlformats.org/drawingml/2006/table">
            <a:tbl>
              <a:tblPr firstRow="1" firstCol="1" bandRow="1">
                <a:tableStyleId>{5C22544A-7EE6-4342-B048-85BDC9FD1C3A}</a:tableStyleId>
              </a:tblPr>
              <a:tblGrid>
                <a:gridCol w="1080120"/>
                <a:gridCol w="1124346"/>
                <a:gridCol w="787718"/>
                <a:gridCol w="1040264"/>
                <a:gridCol w="1019174"/>
                <a:gridCol w="1026235"/>
                <a:gridCol w="1046581"/>
              </a:tblGrid>
              <a:tr h="135826">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0">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solidFill>
                      <a:srgbClr val="EE6E6E"/>
                    </a:solidFill>
                  </a:tcPr>
                </a:tc>
              </a:tr>
            </a:tbl>
          </a:graphicData>
        </a:graphic>
      </p:graphicFrame>
    </p:spTree>
    <p:extLst>
      <p:ext uri="{BB962C8B-B14F-4D97-AF65-F5344CB8AC3E}">
        <p14:creationId xmlns:p14="http://schemas.microsoft.com/office/powerpoint/2010/main" val="39073403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Vote Alternatif</a:t>
            </a:r>
          </a:p>
        </p:txBody>
      </p:sp>
      <p:pic>
        <p:nvPicPr>
          <p:cNvPr id="1026" name="Picture 2" descr="http://www.slate.fr/sites/default/files/users/user38893/resultatsvotealternati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754344"/>
            <a:ext cx="5389612" cy="394847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37928" y="6248345"/>
            <a:ext cx="5886400" cy="276999"/>
          </a:xfrm>
          <a:prstGeom prst="rect">
            <a:avLst/>
          </a:prstGeom>
        </p:spPr>
        <p:txBody>
          <a:bodyPr wrap="square">
            <a:spAutoFit/>
          </a:bodyPr>
          <a:lstStyle/>
          <a:p>
            <a:pPr algn="ctr"/>
            <a:r>
              <a:rPr lang="fr-FR" sz="1200" i="1" dirty="0" smtClean="0"/>
              <a:t>Source : voteaupluriel.org</a:t>
            </a:r>
            <a:endParaRPr lang="fr-FR" sz="1200" i="1" dirty="0"/>
          </a:p>
        </p:txBody>
      </p:sp>
    </p:spTree>
    <p:extLst>
      <p:ext uri="{BB962C8B-B14F-4D97-AF65-F5344CB8AC3E}">
        <p14:creationId xmlns:p14="http://schemas.microsoft.com/office/powerpoint/2010/main" val="31016227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Vote par valeurs</a:t>
            </a:r>
            <a:endParaRPr lang="fr-FR" dirty="0"/>
          </a:p>
        </p:txBody>
      </p:sp>
      <p:sp>
        <p:nvSpPr>
          <p:cNvPr id="3" name="Espace réservé du contenu 2"/>
          <p:cNvSpPr>
            <a:spLocks noGrp="1"/>
          </p:cNvSpPr>
          <p:nvPr>
            <p:ph idx="1"/>
          </p:nvPr>
        </p:nvSpPr>
        <p:spPr/>
        <p:txBody>
          <a:bodyPr/>
          <a:lstStyle/>
          <a:p>
            <a:r>
              <a:rPr lang="fr-FR" dirty="0"/>
              <a:t>Type de bulletin : </a:t>
            </a:r>
            <a:r>
              <a:rPr lang="fr-FR" dirty="0" smtClean="0"/>
              <a:t>choix de notes</a:t>
            </a:r>
          </a:p>
        </p:txBody>
      </p:sp>
      <p:grpSp>
        <p:nvGrpSpPr>
          <p:cNvPr id="46" name="Groupe 45"/>
          <p:cNvGrpSpPr/>
          <p:nvPr/>
        </p:nvGrpSpPr>
        <p:grpSpPr>
          <a:xfrm>
            <a:off x="6439193" y="1484784"/>
            <a:ext cx="2309271" cy="1881312"/>
            <a:chOff x="6012160" y="1917888"/>
            <a:chExt cx="2309271" cy="1881312"/>
          </a:xfrm>
        </p:grpSpPr>
        <p:sp>
          <p:nvSpPr>
            <p:cNvPr id="4" name="Rectangle 3"/>
            <p:cNvSpPr/>
            <p:nvPr/>
          </p:nvSpPr>
          <p:spPr>
            <a:xfrm>
              <a:off x="6012160" y="2276872"/>
              <a:ext cx="2309271"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5" name="Rectangle 4"/>
            <p:cNvSpPr/>
            <p:nvPr/>
          </p:nvSpPr>
          <p:spPr>
            <a:xfrm>
              <a:off x="6516216" y="1926992"/>
              <a:ext cx="1800199" cy="349880"/>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6" name="Connecteur droit 5"/>
            <p:cNvCxnSpPr/>
            <p:nvPr/>
          </p:nvCxnSpPr>
          <p:spPr>
            <a:xfrm>
              <a:off x="7976696" y="1926992"/>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6012160" y="2645296"/>
              <a:ext cx="2309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6012160" y="3437384"/>
              <a:ext cx="2309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6084168" y="2320352"/>
              <a:ext cx="317716" cy="369332"/>
            </a:xfrm>
            <a:prstGeom prst="rect">
              <a:avLst/>
            </a:prstGeom>
            <a:noFill/>
          </p:spPr>
          <p:txBody>
            <a:bodyPr wrap="none" rtlCol="0">
              <a:spAutoFit/>
            </a:bodyPr>
            <a:lstStyle/>
            <a:p>
              <a:r>
                <a:rPr lang="fr-FR" dirty="0" smtClean="0"/>
                <a:t>A</a:t>
              </a:r>
              <a:endParaRPr lang="fr-FR" dirty="0"/>
            </a:p>
          </p:txBody>
        </p:sp>
        <p:sp>
          <p:nvSpPr>
            <p:cNvPr id="11" name="ZoneTexte 10"/>
            <p:cNvSpPr txBox="1"/>
            <p:nvPr/>
          </p:nvSpPr>
          <p:spPr>
            <a:xfrm>
              <a:off x="6100428" y="2675776"/>
              <a:ext cx="309700" cy="369332"/>
            </a:xfrm>
            <a:prstGeom prst="rect">
              <a:avLst/>
            </a:prstGeom>
            <a:noFill/>
          </p:spPr>
          <p:txBody>
            <a:bodyPr wrap="none" rtlCol="0">
              <a:spAutoFit/>
            </a:bodyPr>
            <a:lstStyle/>
            <a:p>
              <a:r>
                <a:rPr lang="fr-FR" dirty="0" smtClean="0"/>
                <a:t>B</a:t>
              </a:r>
              <a:endParaRPr lang="fr-FR" dirty="0"/>
            </a:p>
          </p:txBody>
        </p:sp>
        <p:sp>
          <p:nvSpPr>
            <p:cNvPr id="12" name="ZoneTexte 11"/>
            <p:cNvSpPr txBox="1"/>
            <p:nvPr/>
          </p:nvSpPr>
          <p:spPr>
            <a:xfrm>
              <a:off x="6100428" y="3055704"/>
              <a:ext cx="308098" cy="369332"/>
            </a:xfrm>
            <a:prstGeom prst="rect">
              <a:avLst/>
            </a:prstGeom>
            <a:noFill/>
          </p:spPr>
          <p:txBody>
            <a:bodyPr wrap="none" rtlCol="0">
              <a:spAutoFit/>
            </a:bodyPr>
            <a:lstStyle/>
            <a:p>
              <a:r>
                <a:rPr lang="fr-FR" dirty="0" smtClean="0"/>
                <a:t>C</a:t>
              </a:r>
              <a:endParaRPr lang="fr-FR" dirty="0"/>
            </a:p>
          </p:txBody>
        </p:sp>
        <p:sp>
          <p:nvSpPr>
            <p:cNvPr id="13" name="ZoneTexte 12"/>
            <p:cNvSpPr txBox="1"/>
            <p:nvPr/>
          </p:nvSpPr>
          <p:spPr>
            <a:xfrm>
              <a:off x="6100428" y="3419564"/>
              <a:ext cx="327334" cy="369332"/>
            </a:xfrm>
            <a:prstGeom prst="rect">
              <a:avLst/>
            </a:prstGeom>
            <a:noFill/>
          </p:spPr>
          <p:txBody>
            <a:bodyPr wrap="none" rtlCol="0">
              <a:spAutoFit/>
            </a:bodyPr>
            <a:lstStyle/>
            <a:p>
              <a:r>
                <a:rPr lang="fr-FR" dirty="0" smtClean="0"/>
                <a:t>D</a:t>
              </a:r>
              <a:endParaRPr lang="fr-FR" dirty="0"/>
            </a:p>
          </p:txBody>
        </p:sp>
        <p:cxnSp>
          <p:nvCxnSpPr>
            <p:cNvPr id="15" name="Connecteur droit 14"/>
            <p:cNvCxnSpPr/>
            <p:nvPr/>
          </p:nvCxnSpPr>
          <p:spPr>
            <a:xfrm>
              <a:off x="7616656" y="1937152"/>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6516216" y="2276872"/>
              <a:ext cx="0" cy="1512024"/>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7259949" y="1938020"/>
              <a:ext cx="301686" cy="369332"/>
            </a:xfrm>
            <a:prstGeom prst="rect">
              <a:avLst/>
            </a:prstGeom>
            <a:noFill/>
          </p:spPr>
          <p:txBody>
            <a:bodyPr wrap="none" rtlCol="0">
              <a:spAutoFit/>
            </a:bodyPr>
            <a:lstStyle/>
            <a:p>
              <a:r>
                <a:rPr lang="fr-FR" dirty="0" smtClean="0"/>
                <a:t>0</a:t>
              </a:r>
              <a:endParaRPr lang="fr-FR" dirty="0"/>
            </a:p>
          </p:txBody>
        </p:sp>
        <p:sp>
          <p:nvSpPr>
            <p:cNvPr id="18" name="ZoneTexte 17"/>
            <p:cNvSpPr txBox="1"/>
            <p:nvPr/>
          </p:nvSpPr>
          <p:spPr>
            <a:xfrm>
              <a:off x="7982265" y="1917888"/>
              <a:ext cx="301686" cy="369332"/>
            </a:xfrm>
            <a:prstGeom prst="rect">
              <a:avLst/>
            </a:prstGeom>
            <a:noFill/>
          </p:spPr>
          <p:txBody>
            <a:bodyPr wrap="none" rtlCol="0">
              <a:spAutoFit/>
            </a:bodyPr>
            <a:lstStyle/>
            <a:p>
              <a:r>
                <a:rPr lang="fr-FR" dirty="0" smtClean="0"/>
                <a:t>2</a:t>
              </a:r>
              <a:endParaRPr lang="fr-FR" dirty="0"/>
            </a:p>
          </p:txBody>
        </p:sp>
        <p:sp>
          <p:nvSpPr>
            <p:cNvPr id="19" name="ZoneTexte 18"/>
            <p:cNvSpPr txBox="1"/>
            <p:nvPr/>
          </p:nvSpPr>
          <p:spPr>
            <a:xfrm>
              <a:off x="7642120" y="1928048"/>
              <a:ext cx="301686" cy="369332"/>
            </a:xfrm>
            <a:prstGeom prst="rect">
              <a:avLst/>
            </a:prstGeom>
            <a:noFill/>
          </p:spPr>
          <p:txBody>
            <a:bodyPr wrap="none" rtlCol="0">
              <a:spAutoFit/>
            </a:bodyPr>
            <a:lstStyle/>
            <a:p>
              <a:r>
                <a:rPr lang="fr-FR" dirty="0" smtClean="0"/>
                <a:t>1</a:t>
              </a:r>
              <a:endParaRPr lang="fr-FR" dirty="0"/>
            </a:p>
          </p:txBody>
        </p:sp>
        <p:sp>
          <p:nvSpPr>
            <p:cNvPr id="20" name="ZoneTexte 19"/>
            <p:cNvSpPr txBox="1"/>
            <p:nvPr/>
          </p:nvSpPr>
          <p:spPr>
            <a:xfrm>
              <a:off x="7234646" y="2297380"/>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21" name="ZoneTexte 20"/>
            <p:cNvSpPr txBox="1"/>
            <p:nvPr/>
          </p:nvSpPr>
          <p:spPr>
            <a:xfrm>
              <a:off x="6547584" y="3070716"/>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22" name="ZoneTexte 21"/>
            <p:cNvSpPr txBox="1"/>
            <p:nvPr/>
          </p:nvSpPr>
          <p:spPr>
            <a:xfrm>
              <a:off x="7621096" y="2674528"/>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23" name="ZoneTexte 22"/>
            <p:cNvSpPr txBox="1"/>
            <p:nvPr/>
          </p:nvSpPr>
          <p:spPr>
            <a:xfrm>
              <a:off x="7976696" y="3419708"/>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cxnSp>
          <p:nvCxnSpPr>
            <p:cNvPr id="41" name="Connecteur droit 40"/>
            <p:cNvCxnSpPr/>
            <p:nvPr/>
          </p:nvCxnSpPr>
          <p:spPr>
            <a:xfrm>
              <a:off x="6012160" y="3048640"/>
              <a:ext cx="23092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6504038" y="1928748"/>
              <a:ext cx="372218" cy="369332"/>
            </a:xfrm>
            <a:prstGeom prst="rect">
              <a:avLst/>
            </a:prstGeom>
            <a:noFill/>
          </p:spPr>
          <p:txBody>
            <a:bodyPr wrap="none" rtlCol="0">
              <a:spAutoFit/>
            </a:bodyPr>
            <a:lstStyle/>
            <a:p>
              <a:r>
                <a:rPr lang="fr-FR" dirty="0" smtClean="0"/>
                <a:t>-2</a:t>
              </a:r>
              <a:endParaRPr lang="fr-FR" dirty="0"/>
            </a:p>
          </p:txBody>
        </p:sp>
        <p:sp>
          <p:nvSpPr>
            <p:cNvPr id="43" name="ZoneTexte 42"/>
            <p:cNvSpPr txBox="1"/>
            <p:nvPr/>
          </p:nvSpPr>
          <p:spPr>
            <a:xfrm>
              <a:off x="6853918" y="1927880"/>
              <a:ext cx="372218" cy="369332"/>
            </a:xfrm>
            <a:prstGeom prst="rect">
              <a:avLst/>
            </a:prstGeom>
            <a:noFill/>
          </p:spPr>
          <p:txBody>
            <a:bodyPr wrap="none" rtlCol="0">
              <a:spAutoFit/>
            </a:bodyPr>
            <a:lstStyle/>
            <a:p>
              <a:r>
                <a:rPr lang="fr-FR" dirty="0" smtClean="0"/>
                <a:t>-1</a:t>
              </a:r>
              <a:endParaRPr lang="fr-FR" dirty="0"/>
            </a:p>
          </p:txBody>
        </p:sp>
        <p:cxnSp>
          <p:nvCxnSpPr>
            <p:cNvPr id="44" name="Connecteur droit 43"/>
            <p:cNvCxnSpPr/>
            <p:nvPr/>
          </p:nvCxnSpPr>
          <p:spPr>
            <a:xfrm>
              <a:off x="7256616" y="1937152"/>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6876256" y="1937152"/>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Groupe 46"/>
          <p:cNvGrpSpPr/>
          <p:nvPr/>
        </p:nvGrpSpPr>
        <p:grpSpPr>
          <a:xfrm>
            <a:off x="1490778" y="3861048"/>
            <a:ext cx="1875041" cy="1218776"/>
            <a:chOff x="2321718" y="174"/>
            <a:chExt cx="1452562" cy="944165"/>
          </a:xfrm>
        </p:grpSpPr>
        <p:sp>
          <p:nvSpPr>
            <p:cNvPr id="48" name="Rectangle à coins arrondis 47"/>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49" name="Rectangle 48"/>
            <p:cNvSpPr/>
            <p:nvPr/>
          </p:nvSpPr>
          <p:spPr>
            <a:xfrm>
              <a:off x="2367808" y="261842"/>
              <a:ext cx="1360382" cy="4208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note les candidats</a:t>
              </a:r>
              <a:endParaRPr lang="fr-FR" sz="1600" kern="1200" dirty="0"/>
            </a:p>
          </p:txBody>
        </p:sp>
      </p:grpSp>
      <p:cxnSp>
        <p:nvCxnSpPr>
          <p:cNvPr id="50" name="Connecteur droit 49"/>
          <p:cNvCxnSpPr/>
          <p:nvPr/>
        </p:nvCxnSpPr>
        <p:spPr>
          <a:xfrm>
            <a:off x="3509946" y="4470436"/>
            <a:ext cx="2805368" cy="1"/>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ZoneTexte 50"/>
          <p:cNvSpPr txBox="1"/>
          <p:nvPr/>
        </p:nvSpPr>
        <p:spPr>
          <a:xfrm>
            <a:off x="3700948" y="4025542"/>
            <a:ext cx="2357767" cy="369332"/>
          </a:xfrm>
          <a:prstGeom prst="rect">
            <a:avLst/>
          </a:prstGeom>
          <a:noFill/>
        </p:spPr>
        <p:txBody>
          <a:bodyPr wrap="square" rtlCol="0">
            <a:spAutoFit/>
          </a:bodyPr>
          <a:lstStyle/>
          <a:p>
            <a:pPr algn="ctr"/>
            <a:r>
              <a:rPr lang="fr-FR" dirty="0" smtClean="0"/>
              <a:t>Le meilleur score total</a:t>
            </a:r>
            <a:endParaRPr lang="fr-FR" dirty="0"/>
          </a:p>
        </p:txBody>
      </p:sp>
      <p:sp>
        <p:nvSpPr>
          <p:cNvPr id="52" name="Ellipse 51"/>
          <p:cNvSpPr/>
          <p:nvPr/>
        </p:nvSpPr>
        <p:spPr>
          <a:xfrm>
            <a:off x="6495334" y="4099956"/>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Tree>
    <p:extLst>
      <p:ext uri="{BB962C8B-B14F-4D97-AF65-F5344CB8AC3E}">
        <p14:creationId xmlns:p14="http://schemas.microsoft.com/office/powerpoint/2010/main" val="10135931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Vote par valeurs</a:t>
            </a:r>
          </a:p>
        </p:txBody>
      </p:sp>
      <p:sp>
        <p:nvSpPr>
          <p:cNvPr id="3" name="Espace réservé du contenu 2"/>
          <p:cNvSpPr>
            <a:spLocks noGrp="1"/>
          </p:cNvSpPr>
          <p:nvPr>
            <p:ph idx="1"/>
          </p:nvPr>
        </p:nvSpPr>
        <p:spPr>
          <a:xfrm>
            <a:off x="457200" y="1600201"/>
            <a:ext cx="8229600" cy="3629000"/>
          </a:xfrm>
        </p:spPr>
        <p:txBody>
          <a:bodyPr/>
          <a:lstStyle/>
          <a:p>
            <a:r>
              <a:rPr lang="fr-FR" dirty="0" smtClean="0"/>
              <a:t>Forte expressivité du bulletin</a:t>
            </a:r>
          </a:p>
          <a:p>
            <a:r>
              <a:rPr lang="fr-FR" dirty="0" smtClean="0"/>
              <a:t>… tout en restant relativement simple</a:t>
            </a:r>
          </a:p>
          <a:p>
            <a:r>
              <a:rPr lang="fr-FR" dirty="0" smtClean="0"/>
              <a:t>Incitation au vote tactique « militant » : +2 / -2</a:t>
            </a:r>
          </a:p>
          <a:p>
            <a:r>
              <a:rPr lang="fr-FR" dirty="0" smtClean="0"/>
              <a:t>Dépouillement complexe (manuellement)</a:t>
            </a:r>
          </a:p>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1481998143"/>
              </p:ext>
            </p:extLst>
          </p:nvPr>
        </p:nvGraphicFramePr>
        <p:xfrm>
          <a:off x="971600" y="5517232"/>
          <a:ext cx="7124438" cy="914400"/>
        </p:xfrm>
        <a:graphic>
          <a:graphicData uri="http://schemas.openxmlformats.org/drawingml/2006/table">
            <a:tbl>
              <a:tblPr firstRow="1" firstCol="1" bandRow="1">
                <a:tableStyleId>{5C22544A-7EE6-4342-B048-85BDC9FD1C3A}</a:tableStyleId>
              </a:tblPr>
              <a:tblGrid>
                <a:gridCol w="1080120"/>
                <a:gridCol w="1124346"/>
                <a:gridCol w="787718"/>
                <a:gridCol w="1040264"/>
                <a:gridCol w="1019174"/>
                <a:gridCol w="1026235"/>
                <a:gridCol w="1046581"/>
              </a:tblGrid>
              <a:tr h="363851">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210651">
                <a:tc>
                  <a:txBody>
                    <a:bodyPr/>
                    <a:lstStyle/>
                    <a:p>
                      <a:pPr algn="ctr"/>
                      <a:r>
                        <a:rPr lang="fr-FR" sz="1600" b="0" dirty="0" smtClean="0">
                          <a:solidFill>
                            <a:schemeClr val="bg1"/>
                          </a:solidFill>
                        </a:rPr>
                        <a:t>N</a:t>
                      </a:r>
                      <a:endParaRPr lang="fr-FR" sz="1600" b="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C0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bg1"/>
                          </a:solidFill>
                        </a:rPr>
                        <a:t>Très fort</a:t>
                      </a:r>
                    </a:p>
                  </a:txBody>
                  <a:tcPr anchor="ctr">
                    <a:lnL w="38100" cap="flat" cmpd="sng" algn="ctr">
                      <a:solidFill>
                        <a:schemeClr val="tx1">
                          <a:lumMod val="65000"/>
                          <a:lumOff val="35000"/>
                        </a:schemeClr>
                      </a:solidFill>
                      <a:prstDash val="solid"/>
                      <a:round/>
                      <a:headEnd type="none" w="med" len="med"/>
                      <a:tailEnd type="none" w="med" len="med"/>
                    </a:lnL>
                    <a:solidFill>
                      <a:srgbClr val="C00000"/>
                    </a:solidFill>
                  </a:tcPr>
                </a:tc>
                <a:tc>
                  <a:txBody>
                    <a:bodyPr/>
                    <a:lstStyle/>
                    <a:p>
                      <a:pPr algn="ctr"/>
                      <a:r>
                        <a:rPr lang="fr-FR" sz="1600" dirty="0" smtClean="0">
                          <a:solidFill>
                            <a:schemeClr val="tx1"/>
                          </a:solidFill>
                        </a:rPr>
                        <a:t>Faible</a:t>
                      </a:r>
                      <a:endParaRPr lang="fr-FR" sz="1600" dirty="0">
                        <a:solidFill>
                          <a:schemeClr val="tx1"/>
                        </a:solidFill>
                      </a:endParaRPr>
                    </a:p>
                  </a:txBody>
                  <a:tcPr anchor="ctr">
                    <a:solidFill>
                      <a:srgbClr val="9FFF9F"/>
                    </a:solidFill>
                  </a:tcPr>
                </a:tc>
              </a:tr>
            </a:tbl>
          </a:graphicData>
        </a:graphic>
      </p:graphicFrame>
    </p:spTree>
    <p:extLst>
      <p:ext uri="{BB962C8B-B14F-4D97-AF65-F5344CB8AC3E}">
        <p14:creationId xmlns:p14="http://schemas.microsoft.com/office/powerpoint/2010/main" val="10356011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Vote </a:t>
            </a:r>
            <a:r>
              <a:rPr lang="fr-FR" dirty="0" smtClean="0"/>
              <a:t>par valeurs</a:t>
            </a:r>
            <a:endParaRPr lang="fr-FR" dirty="0"/>
          </a:p>
        </p:txBody>
      </p:sp>
      <p:pic>
        <p:nvPicPr>
          <p:cNvPr id="2050" name="Picture 2" descr="resultatRedress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790" y="1401093"/>
            <a:ext cx="8058420" cy="466948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67544" y="6248345"/>
            <a:ext cx="8208912" cy="276999"/>
          </a:xfrm>
          <a:prstGeom prst="rect">
            <a:avLst/>
          </a:prstGeom>
        </p:spPr>
        <p:txBody>
          <a:bodyPr wrap="square">
            <a:spAutoFit/>
          </a:bodyPr>
          <a:lstStyle/>
          <a:p>
            <a:pPr algn="ctr"/>
            <a:r>
              <a:rPr lang="fr-FR" sz="1200" i="1" dirty="0" smtClean="0"/>
              <a:t>Source : votedevaleur.org</a:t>
            </a:r>
            <a:endParaRPr lang="fr-FR" sz="1200" i="1" dirty="0"/>
          </a:p>
        </p:txBody>
      </p:sp>
    </p:spTree>
    <p:extLst>
      <p:ext uri="{BB962C8B-B14F-4D97-AF65-F5344CB8AC3E}">
        <p14:creationId xmlns:p14="http://schemas.microsoft.com/office/powerpoint/2010/main" val="42358439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Jugement majoritaire</a:t>
            </a:r>
            <a:endParaRPr lang="fr-FR" dirty="0"/>
          </a:p>
        </p:txBody>
      </p:sp>
      <p:sp>
        <p:nvSpPr>
          <p:cNvPr id="3" name="Espace réservé du contenu 2"/>
          <p:cNvSpPr>
            <a:spLocks noGrp="1"/>
          </p:cNvSpPr>
          <p:nvPr>
            <p:ph idx="1"/>
          </p:nvPr>
        </p:nvSpPr>
        <p:spPr>
          <a:xfrm>
            <a:off x="457200" y="1600201"/>
            <a:ext cx="8229600" cy="618848"/>
          </a:xfrm>
        </p:spPr>
        <p:txBody>
          <a:bodyPr/>
          <a:lstStyle/>
          <a:p>
            <a:r>
              <a:rPr lang="fr-FR" dirty="0"/>
              <a:t>Type de bulletin : </a:t>
            </a:r>
            <a:r>
              <a:rPr lang="fr-FR" dirty="0" smtClean="0"/>
              <a:t>choix de notes</a:t>
            </a:r>
          </a:p>
        </p:txBody>
      </p:sp>
      <p:grpSp>
        <p:nvGrpSpPr>
          <p:cNvPr id="47" name="Groupe 46"/>
          <p:cNvGrpSpPr/>
          <p:nvPr/>
        </p:nvGrpSpPr>
        <p:grpSpPr>
          <a:xfrm>
            <a:off x="643077" y="2492896"/>
            <a:ext cx="1875041" cy="1218776"/>
            <a:chOff x="2321718" y="174"/>
            <a:chExt cx="1452562" cy="944165"/>
          </a:xfrm>
        </p:grpSpPr>
        <p:sp>
          <p:nvSpPr>
            <p:cNvPr id="48" name="Rectangle à coins arrondis 47"/>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49" name="Rectangle 48"/>
            <p:cNvSpPr/>
            <p:nvPr/>
          </p:nvSpPr>
          <p:spPr>
            <a:xfrm>
              <a:off x="2367808" y="261842"/>
              <a:ext cx="1360382" cy="42082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Chaque électeur note les candidats</a:t>
              </a:r>
              <a:endParaRPr lang="fr-FR" sz="1600" kern="1200" dirty="0"/>
            </a:p>
          </p:txBody>
        </p:sp>
      </p:grpSp>
      <p:cxnSp>
        <p:nvCxnSpPr>
          <p:cNvPr id="50" name="Connecteur droit 49"/>
          <p:cNvCxnSpPr/>
          <p:nvPr/>
        </p:nvCxnSpPr>
        <p:spPr>
          <a:xfrm>
            <a:off x="7308304" y="5009295"/>
            <a:ext cx="678372" cy="1"/>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ZoneTexte 50"/>
          <p:cNvSpPr txBox="1"/>
          <p:nvPr/>
        </p:nvSpPr>
        <p:spPr>
          <a:xfrm>
            <a:off x="2763288" y="2636912"/>
            <a:ext cx="2672808" cy="923330"/>
          </a:xfrm>
          <a:prstGeom prst="rect">
            <a:avLst/>
          </a:prstGeom>
          <a:noFill/>
        </p:spPr>
        <p:txBody>
          <a:bodyPr wrap="square" rtlCol="0">
            <a:spAutoFit/>
          </a:bodyPr>
          <a:lstStyle/>
          <a:p>
            <a:pPr algn="ctr"/>
            <a:r>
              <a:rPr lang="fr-FR" dirty="0" smtClean="0"/>
              <a:t>Pour chaque candidat : on détermine la </a:t>
            </a:r>
            <a:r>
              <a:rPr lang="fr-FR" b="1" dirty="0" smtClean="0"/>
              <a:t>moins bonne note</a:t>
            </a:r>
            <a:r>
              <a:rPr lang="fr-FR" dirty="0" smtClean="0"/>
              <a:t> atteignant  50%</a:t>
            </a:r>
            <a:endParaRPr lang="fr-FR" dirty="0"/>
          </a:p>
        </p:txBody>
      </p:sp>
      <p:sp>
        <p:nvSpPr>
          <p:cNvPr id="52" name="Ellipse 51"/>
          <p:cNvSpPr/>
          <p:nvPr/>
        </p:nvSpPr>
        <p:spPr>
          <a:xfrm>
            <a:off x="8028384" y="4638814"/>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5400" dirty="0" smtClean="0">
                <a:solidFill>
                  <a:schemeClr val="tx1"/>
                </a:solidFill>
              </a:rPr>
              <a:t>A</a:t>
            </a:r>
            <a:endParaRPr lang="fr-FR" sz="5400" dirty="0">
              <a:solidFill>
                <a:schemeClr val="tx1"/>
              </a:solidFill>
            </a:endParaRPr>
          </a:p>
        </p:txBody>
      </p:sp>
      <p:sp>
        <p:nvSpPr>
          <p:cNvPr id="8" name="Rectangle 7"/>
          <p:cNvSpPr/>
          <p:nvPr/>
        </p:nvSpPr>
        <p:spPr>
          <a:xfrm>
            <a:off x="702572" y="4320538"/>
            <a:ext cx="1061116" cy="288032"/>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+3</a:t>
            </a:r>
            <a:endParaRPr lang="fr-FR" dirty="0"/>
          </a:p>
        </p:txBody>
      </p:sp>
      <p:grpSp>
        <p:nvGrpSpPr>
          <p:cNvPr id="27" name="Groupe 26"/>
          <p:cNvGrpSpPr/>
          <p:nvPr/>
        </p:nvGrpSpPr>
        <p:grpSpPr>
          <a:xfrm>
            <a:off x="5848319" y="1830813"/>
            <a:ext cx="3081830" cy="1886219"/>
            <a:chOff x="5306594" y="3318307"/>
            <a:chExt cx="3081830" cy="1886219"/>
          </a:xfrm>
        </p:grpSpPr>
        <p:sp>
          <p:nvSpPr>
            <p:cNvPr id="4" name="Rectangle 3"/>
            <p:cNvSpPr/>
            <p:nvPr/>
          </p:nvSpPr>
          <p:spPr>
            <a:xfrm>
              <a:off x="5308685" y="3677291"/>
              <a:ext cx="3079739"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5" name="Rectangle 4"/>
            <p:cNvSpPr/>
            <p:nvPr/>
          </p:nvSpPr>
          <p:spPr>
            <a:xfrm>
              <a:off x="5812741" y="3327411"/>
              <a:ext cx="2575683" cy="349880"/>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6" name="Connecteur droit 5"/>
            <p:cNvCxnSpPr/>
            <p:nvPr/>
          </p:nvCxnSpPr>
          <p:spPr>
            <a:xfrm>
              <a:off x="7273221" y="3327411"/>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5308685" y="4045715"/>
              <a:ext cx="30797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5306594" y="4837803"/>
              <a:ext cx="30736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5380693" y="3720771"/>
              <a:ext cx="317716" cy="369332"/>
            </a:xfrm>
            <a:prstGeom prst="rect">
              <a:avLst/>
            </a:prstGeom>
            <a:noFill/>
          </p:spPr>
          <p:txBody>
            <a:bodyPr wrap="none" rtlCol="0">
              <a:spAutoFit/>
            </a:bodyPr>
            <a:lstStyle/>
            <a:p>
              <a:r>
                <a:rPr lang="fr-FR" dirty="0" smtClean="0"/>
                <a:t>A</a:t>
              </a:r>
              <a:endParaRPr lang="fr-FR" dirty="0"/>
            </a:p>
          </p:txBody>
        </p:sp>
        <p:sp>
          <p:nvSpPr>
            <p:cNvPr id="11" name="ZoneTexte 10"/>
            <p:cNvSpPr txBox="1"/>
            <p:nvPr/>
          </p:nvSpPr>
          <p:spPr>
            <a:xfrm>
              <a:off x="5396953" y="4076195"/>
              <a:ext cx="309700" cy="369332"/>
            </a:xfrm>
            <a:prstGeom prst="rect">
              <a:avLst/>
            </a:prstGeom>
            <a:noFill/>
          </p:spPr>
          <p:txBody>
            <a:bodyPr wrap="none" rtlCol="0">
              <a:spAutoFit/>
            </a:bodyPr>
            <a:lstStyle/>
            <a:p>
              <a:r>
                <a:rPr lang="fr-FR" dirty="0" smtClean="0"/>
                <a:t>B</a:t>
              </a:r>
              <a:endParaRPr lang="fr-FR" dirty="0"/>
            </a:p>
          </p:txBody>
        </p:sp>
        <p:sp>
          <p:nvSpPr>
            <p:cNvPr id="12" name="ZoneTexte 11"/>
            <p:cNvSpPr txBox="1"/>
            <p:nvPr/>
          </p:nvSpPr>
          <p:spPr>
            <a:xfrm>
              <a:off x="5396953" y="4456123"/>
              <a:ext cx="308098" cy="369332"/>
            </a:xfrm>
            <a:prstGeom prst="rect">
              <a:avLst/>
            </a:prstGeom>
            <a:noFill/>
          </p:spPr>
          <p:txBody>
            <a:bodyPr wrap="none" rtlCol="0">
              <a:spAutoFit/>
            </a:bodyPr>
            <a:lstStyle/>
            <a:p>
              <a:r>
                <a:rPr lang="fr-FR" dirty="0" smtClean="0"/>
                <a:t>C</a:t>
              </a:r>
              <a:endParaRPr lang="fr-FR" dirty="0"/>
            </a:p>
          </p:txBody>
        </p:sp>
        <p:sp>
          <p:nvSpPr>
            <p:cNvPr id="13" name="ZoneTexte 12"/>
            <p:cNvSpPr txBox="1"/>
            <p:nvPr/>
          </p:nvSpPr>
          <p:spPr>
            <a:xfrm>
              <a:off x="5396953" y="4819983"/>
              <a:ext cx="327334" cy="369332"/>
            </a:xfrm>
            <a:prstGeom prst="rect">
              <a:avLst/>
            </a:prstGeom>
            <a:noFill/>
          </p:spPr>
          <p:txBody>
            <a:bodyPr wrap="none" rtlCol="0">
              <a:spAutoFit/>
            </a:bodyPr>
            <a:lstStyle/>
            <a:p>
              <a:r>
                <a:rPr lang="fr-FR" dirty="0" smtClean="0"/>
                <a:t>D</a:t>
              </a:r>
              <a:endParaRPr lang="fr-FR" dirty="0"/>
            </a:p>
          </p:txBody>
        </p:sp>
        <p:cxnSp>
          <p:nvCxnSpPr>
            <p:cNvPr id="15" name="Connecteur droit 14"/>
            <p:cNvCxnSpPr/>
            <p:nvPr/>
          </p:nvCxnSpPr>
          <p:spPr>
            <a:xfrm>
              <a:off x="6913181" y="3337571"/>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5812741" y="3677291"/>
              <a:ext cx="0" cy="1512024"/>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6556474" y="3338439"/>
              <a:ext cx="417102" cy="369332"/>
            </a:xfrm>
            <a:prstGeom prst="rect">
              <a:avLst/>
            </a:prstGeom>
            <a:noFill/>
          </p:spPr>
          <p:txBody>
            <a:bodyPr wrap="none" rtlCol="0">
              <a:spAutoFit/>
            </a:bodyPr>
            <a:lstStyle/>
            <a:p>
              <a:r>
                <a:rPr lang="fr-FR" dirty="0" smtClean="0"/>
                <a:t>+1</a:t>
              </a:r>
              <a:endParaRPr lang="fr-FR" dirty="0"/>
            </a:p>
          </p:txBody>
        </p:sp>
        <p:sp>
          <p:nvSpPr>
            <p:cNvPr id="18" name="ZoneTexte 17"/>
            <p:cNvSpPr txBox="1"/>
            <p:nvPr/>
          </p:nvSpPr>
          <p:spPr>
            <a:xfrm>
              <a:off x="7278790" y="3318307"/>
              <a:ext cx="372218" cy="369332"/>
            </a:xfrm>
            <a:prstGeom prst="rect">
              <a:avLst/>
            </a:prstGeom>
            <a:noFill/>
          </p:spPr>
          <p:txBody>
            <a:bodyPr wrap="none" rtlCol="0">
              <a:spAutoFit/>
            </a:bodyPr>
            <a:lstStyle/>
            <a:p>
              <a:r>
                <a:rPr lang="fr-FR" dirty="0" smtClean="0"/>
                <a:t>-1</a:t>
              </a:r>
              <a:endParaRPr lang="fr-FR" dirty="0"/>
            </a:p>
          </p:txBody>
        </p:sp>
        <p:sp>
          <p:nvSpPr>
            <p:cNvPr id="19" name="ZoneTexte 18"/>
            <p:cNvSpPr txBox="1"/>
            <p:nvPr/>
          </p:nvSpPr>
          <p:spPr>
            <a:xfrm>
              <a:off x="6938645" y="3328467"/>
              <a:ext cx="301686" cy="369332"/>
            </a:xfrm>
            <a:prstGeom prst="rect">
              <a:avLst/>
            </a:prstGeom>
            <a:noFill/>
          </p:spPr>
          <p:txBody>
            <a:bodyPr wrap="none" rtlCol="0">
              <a:spAutoFit/>
            </a:bodyPr>
            <a:lstStyle/>
            <a:p>
              <a:r>
                <a:rPr lang="fr-FR" dirty="0" smtClean="0"/>
                <a:t>0</a:t>
              </a:r>
              <a:endParaRPr lang="fr-FR" dirty="0"/>
            </a:p>
          </p:txBody>
        </p:sp>
        <p:sp>
          <p:nvSpPr>
            <p:cNvPr id="20" name="ZoneTexte 19"/>
            <p:cNvSpPr txBox="1"/>
            <p:nvPr/>
          </p:nvSpPr>
          <p:spPr>
            <a:xfrm>
              <a:off x="6531171" y="3697799"/>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21" name="ZoneTexte 20"/>
            <p:cNvSpPr txBox="1"/>
            <p:nvPr/>
          </p:nvSpPr>
          <p:spPr>
            <a:xfrm>
              <a:off x="5844109" y="4471135"/>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22" name="ZoneTexte 21"/>
            <p:cNvSpPr txBox="1"/>
            <p:nvPr/>
          </p:nvSpPr>
          <p:spPr>
            <a:xfrm>
              <a:off x="7309247" y="4074947"/>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23" name="ZoneTexte 22"/>
            <p:cNvSpPr txBox="1"/>
            <p:nvPr/>
          </p:nvSpPr>
          <p:spPr>
            <a:xfrm>
              <a:off x="8068930" y="4820127"/>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cxnSp>
          <p:nvCxnSpPr>
            <p:cNvPr id="41" name="Connecteur droit 40"/>
            <p:cNvCxnSpPr/>
            <p:nvPr/>
          </p:nvCxnSpPr>
          <p:spPr>
            <a:xfrm>
              <a:off x="5314784" y="4449059"/>
              <a:ext cx="30736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5800563" y="3329167"/>
              <a:ext cx="417102" cy="369332"/>
            </a:xfrm>
            <a:prstGeom prst="rect">
              <a:avLst/>
            </a:prstGeom>
            <a:noFill/>
          </p:spPr>
          <p:txBody>
            <a:bodyPr wrap="none" rtlCol="0">
              <a:spAutoFit/>
            </a:bodyPr>
            <a:lstStyle/>
            <a:p>
              <a:r>
                <a:rPr lang="fr-FR" dirty="0" smtClean="0"/>
                <a:t>+3</a:t>
              </a:r>
              <a:endParaRPr lang="fr-FR" dirty="0"/>
            </a:p>
          </p:txBody>
        </p:sp>
        <p:sp>
          <p:nvSpPr>
            <p:cNvPr id="43" name="ZoneTexte 42"/>
            <p:cNvSpPr txBox="1"/>
            <p:nvPr/>
          </p:nvSpPr>
          <p:spPr>
            <a:xfrm>
              <a:off x="6150443" y="3328299"/>
              <a:ext cx="417102" cy="369332"/>
            </a:xfrm>
            <a:prstGeom prst="rect">
              <a:avLst/>
            </a:prstGeom>
            <a:noFill/>
          </p:spPr>
          <p:txBody>
            <a:bodyPr wrap="none" rtlCol="0">
              <a:spAutoFit/>
            </a:bodyPr>
            <a:lstStyle/>
            <a:p>
              <a:r>
                <a:rPr lang="fr-FR" dirty="0" smtClean="0"/>
                <a:t>+2</a:t>
              </a:r>
              <a:endParaRPr lang="fr-FR" dirty="0"/>
            </a:p>
          </p:txBody>
        </p:sp>
        <p:cxnSp>
          <p:nvCxnSpPr>
            <p:cNvPr id="44" name="Connecteur droit 43"/>
            <p:cNvCxnSpPr/>
            <p:nvPr/>
          </p:nvCxnSpPr>
          <p:spPr>
            <a:xfrm>
              <a:off x="6553141" y="3337571"/>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6172781" y="3337571"/>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7668344" y="3342478"/>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8028384" y="3328526"/>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ZoneTexte 52"/>
            <p:cNvSpPr txBox="1"/>
            <p:nvPr/>
          </p:nvSpPr>
          <p:spPr>
            <a:xfrm>
              <a:off x="7670323" y="3318672"/>
              <a:ext cx="372218" cy="369332"/>
            </a:xfrm>
            <a:prstGeom prst="rect">
              <a:avLst/>
            </a:prstGeom>
            <a:noFill/>
          </p:spPr>
          <p:txBody>
            <a:bodyPr wrap="none" rtlCol="0">
              <a:spAutoFit/>
            </a:bodyPr>
            <a:lstStyle/>
            <a:p>
              <a:r>
                <a:rPr lang="fr-FR" dirty="0" smtClean="0"/>
                <a:t>-2</a:t>
              </a:r>
              <a:endParaRPr lang="fr-FR" dirty="0"/>
            </a:p>
          </p:txBody>
        </p:sp>
        <p:sp>
          <p:nvSpPr>
            <p:cNvPr id="54" name="ZoneTexte 53"/>
            <p:cNvSpPr txBox="1"/>
            <p:nvPr/>
          </p:nvSpPr>
          <p:spPr>
            <a:xfrm>
              <a:off x="8016206" y="3327964"/>
              <a:ext cx="372218" cy="369332"/>
            </a:xfrm>
            <a:prstGeom prst="rect">
              <a:avLst/>
            </a:prstGeom>
            <a:noFill/>
          </p:spPr>
          <p:txBody>
            <a:bodyPr wrap="none" rtlCol="0">
              <a:spAutoFit/>
            </a:bodyPr>
            <a:lstStyle/>
            <a:p>
              <a:r>
                <a:rPr lang="fr-FR" dirty="0" smtClean="0"/>
                <a:t>-3</a:t>
              </a:r>
              <a:endParaRPr lang="fr-FR" dirty="0"/>
            </a:p>
          </p:txBody>
        </p:sp>
      </p:grpSp>
      <p:sp>
        <p:nvSpPr>
          <p:cNvPr id="55" name="Rectangle 54"/>
          <p:cNvSpPr/>
          <p:nvPr/>
        </p:nvSpPr>
        <p:spPr>
          <a:xfrm>
            <a:off x="1763688" y="4320538"/>
            <a:ext cx="694934" cy="288032"/>
          </a:xfrm>
          <a:prstGeom prst="rect">
            <a:avLst/>
          </a:prstGeom>
          <a:solidFill>
            <a:srgbClr val="33C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a:t>
            </a:r>
            <a:endParaRPr lang="fr-FR" dirty="0"/>
          </a:p>
        </p:txBody>
      </p:sp>
      <p:sp>
        <p:nvSpPr>
          <p:cNvPr id="56" name="Rectangle 55"/>
          <p:cNvSpPr/>
          <p:nvPr/>
        </p:nvSpPr>
        <p:spPr>
          <a:xfrm>
            <a:off x="2458621" y="4320613"/>
            <a:ext cx="1374003" cy="288032"/>
          </a:xfrm>
          <a:prstGeom prst="rect">
            <a:avLst/>
          </a:prstGeom>
          <a:solidFill>
            <a:srgbClr val="9FF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+1</a:t>
            </a:r>
            <a:endParaRPr lang="fr-FR" dirty="0">
              <a:solidFill>
                <a:schemeClr val="tx1"/>
              </a:solidFill>
            </a:endParaRPr>
          </a:p>
        </p:txBody>
      </p:sp>
      <p:sp>
        <p:nvSpPr>
          <p:cNvPr id="57" name="Rectangle 56"/>
          <p:cNvSpPr/>
          <p:nvPr/>
        </p:nvSpPr>
        <p:spPr>
          <a:xfrm>
            <a:off x="3832625" y="4320538"/>
            <a:ext cx="530558" cy="2880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0</a:t>
            </a:r>
          </a:p>
        </p:txBody>
      </p:sp>
      <p:sp>
        <p:nvSpPr>
          <p:cNvPr id="58" name="Rectangle 57"/>
          <p:cNvSpPr/>
          <p:nvPr/>
        </p:nvSpPr>
        <p:spPr>
          <a:xfrm>
            <a:off x="4363183" y="4320613"/>
            <a:ext cx="1152128" cy="288032"/>
          </a:xfrm>
          <a:prstGeom prst="rect">
            <a:avLst/>
          </a:prstGeom>
          <a:solidFill>
            <a:srgbClr val="FF6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-1</a:t>
            </a:r>
            <a:endParaRPr lang="fr-FR" dirty="0">
              <a:solidFill>
                <a:schemeClr val="tx1"/>
              </a:solidFill>
            </a:endParaRPr>
          </a:p>
        </p:txBody>
      </p:sp>
      <p:sp>
        <p:nvSpPr>
          <p:cNvPr id="59" name="Rectangle 58"/>
          <p:cNvSpPr/>
          <p:nvPr/>
        </p:nvSpPr>
        <p:spPr>
          <a:xfrm>
            <a:off x="5515311" y="4320538"/>
            <a:ext cx="598287" cy="288032"/>
          </a:xfrm>
          <a:prstGeom prst="rect">
            <a:avLst/>
          </a:prstGeom>
          <a:solidFill>
            <a:srgbClr val="FE36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a:t>
            </a:r>
            <a:endParaRPr lang="fr-FR" dirty="0"/>
          </a:p>
        </p:txBody>
      </p:sp>
      <p:sp>
        <p:nvSpPr>
          <p:cNvPr id="60" name="Rectangle 59"/>
          <p:cNvSpPr/>
          <p:nvPr/>
        </p:nvSpPr>
        <p:spPr>
          <a:xfrm>
            <a:off x="6112556" y="4320538"/>
            <a:ext cx="448452" cy="288032"/>
          </a:xfrm>
          <a:prstGeom prst="rect">
            <a:avLst/>
          </a:prstGeom>
          <a:solidFill>
            <a:srgbClr val="A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-3</a:t>
            </a:r>
            <a:endParaRPr lang="fr-FR" dirty="0"/>
          </a:p>
        </p:txBody>
      </p:sp>
      <p:sp>
        <p:nvSpPr>
          <p:cNvPr id="28" name="ZoneTexte 27"/>
          <p:cNvSpPr txBox="1"/>
          <p:nvPr/>
        </p:nvSpPr>
        <p:spPr>
          <a:xfrm>
            <a:off x="359440" y="4279888"/>
            <a:ext cx="324128" cy="369332"/>
          </a:xfrm>
          <a:prstGeom prst="rect">
            <a:avLst/>
          </a:prstGeom>
          <a:noFill/>
        </p:spPr>
        <p:txBody>
          <a:bodyPr wrap="none" rtlCol="0">
            <a:spAutoFit/>
          </a:bodyPr>
          <a:lstStyle/>
          <a:p>
            <a:r>
              <a:rPr lang="fr-FR" b="1" dirty="0" smtClean="0"/>
              <a:t>A</a:t>
            </a:r>
            <a:endParaRPr lang="fr-FR" b="1" dirty="0"/>
          </a:p>
        </p:txBody>
      </p:sp>
      <p:sp>
        <p:nvSpPr>
          <p:cNvPr id="29" name="ZoneTexte 28"/>
          <p:cNvSpPr txBox="1"/>
          <p:nvPr/>
        </p:nvSpPr>
        <p:spPr>
          <a:xfrm>
            <a:off x="985305" y="3997308"/>
            <a:ext cx="495649" cy="307777"/>
          </a:xfrm>
          <a:prstGeom prst="rect">
            <a:avLst/>
          </a:prstGeom>
          <a:noFill/>
        </p:spPr>
        <p:txBody>
          <a:bodyPr wrap="none" rtlCol="0">
            <a:spAutoFit/>
          </a:bodyPr>
          <a:lstStyle/>
          <a:p>
            <a:pPr algn="ctr"/>
            <a:r>
              <a:rPr lang="fr-FR" sz="1400" dirty="0" smtClean="0"/>
              <a:t>18%</a:t>
            </a:r>
            <a:endParaRPr lang="fr-FR" sz="1400" dirty="0"/>
          </a:p>
        </p:txBody>
      </p:sp>
      <p:sp>
        <p:nvSpPr>
          <p:cNvPr id="30" name="ZoneTexte 29"/>
          <p:cNvSpPr txBox="1"/>
          <p:nvPr/>
        </p:nvSpPr>
        <p:spPr>
          <a:xfrm>
            <a:off x="1863330" y="4012761"/>
            <a:ext cx="495649" cy="307777"/>
          </a:xfrm>
          <a:prstGeom prst="rect">
            <a:avLst/>
          </a:prstGeom>
          <a:noFill/>
        </p:spPr>
        <p:txBody>
          <a:bodyPr wrap="none" rtlCol="0">
            <a:spAutoFit/>
          </a:bodyPr>
          <a:lstStyle/>
          <a:p>
            <a:pPr algn="ctr"/>
            <a:r>
              <a:rPr lang="fr-FR" sz="1400" dirty="0" smtClean="0"/>
              <a:t>13%</a:t>
            </a:r>
            <a:endParaRPr lang="fr-FR" sz="1400" dirty="0"/>
          </a:p>
        </p:txBody>
      </p:sp>
      <p:sp>
        <p:nvSpPr>
          <p:cNvPr id="61" name="ZoneTexte 60"/>
          <p:cNvSpPr txBox="1"/>
          <p:nvPr/>
        </p:nvSpPr>
        <p:spPr>
          <a:xfrm>
            <a:off x="2897797" y="3997308"/>
            <a:ext cx="495649" cy="307777"/>
          </a:xfrm>
          <a:prstGeom prst="rect">
            <a:avLst/>
          </a:prstGeom>
          <a:noFill/>
        </p:spPr>
        <p:txBody>
          <a:bodyPr wrap="none" rtlCol="0">
            <a:spAutoFit/>
          </a:bodyPr>
          <a:lstStyle/>
          <a:p>
            <a:pPr algn="ctr"/>
            <a:r>
              <a:rPr lang="fr-FR" sz="1400" dirty="0" smtClean="0"/>
              <a:t>23%</a:t>
            </a:r>
            <a:endParaRPr lang="fr-FR" sz="1400" dirty="0"/>
          </a:p>
        </p:txBody>
      </p:sp>
      <p:sp>
        <p:nvSpPr>
          <p:cNvPr id="32" name="Accolade fermante 31"/>
          <p:cNvSpPr/>
          <p:nvPr/>
        </p:nvSpPr>
        <p:spPr>
          <a:xfrm rot="5400000">
            <a:off x="2202220" y="3157365"/>
            <a:ext cx="117220" cy="3111900"/>
          </a:xfrm>
          <a:prstGeom prst="rightBrace">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2" name="ZoneTexte 61"/>
          <p:cNvSpPr txBox="1"/>
          <p:nvPr/>
        </p:nvSpPr>
        <p:spPr>
          <a:xfrm>
            <a:off x="3895765" y="3997308"/>
            <a:ext cx="404278" cy="307777"/>
          </a:xfrm>
          <a:prstGeom prst="rect">
            <a:avLst/>
          </a:prstGeom>
          <a:noFill/>
        </p:spPr>
        <p:txBody>
          <a:bodyPr wrap="none" rtlCol="0">
            <a:spAutoFit/>
          </a:bodyPr>
          <a:lstStyle/>
          <a:p>
            <a:pPr algn="ctr"/>
            <a:r>
              <a:rPr lang="fr-FR" sz="1400" dirty="0" smtClean="0"/>
              <a:t>9%</a:t>
            </a:r>
            <a:endParaRPr lang="fr-FR" sz="1400" dirty="0"/>
          </a:p>
        </p:txBody>
      </p:sp>
      <p:sp>
        <p:nvSpPr>
          <p:cNvPr id="63" name="ZoneTexte 62"/>
          <p:cNvSpPr txBox="1"/>
          <p:nvPr/>
        </p:nvSpPr>
        <p:spPr>
          <a:xfrm>
            <a:off x="4691422" y="3997307"/>
            <a:ext cx="495649" cy="307777"/>
          </a:xfrm>
          <a:prstGeom prst="rect">
            <a:avLst/>
          </a:prstGeom>
          <a:noFill/>
        </p:spPr>
        <p:txBody>
          <a:bodyPr wrap="none" rtlCol="0">
            <a:spAutoFit/>
          </a:bodyPr>
          <a:lstStyle/>
          <a:p>
            <a:pPr algn="ctr"/>
            <a:r>
              <a:rPr lang="fr-FR" sz="1400" dirty="0" smtClean="0"/>
              <a:t>20%</a:t>
            </a:r>
            <a:endParaRPr lang="fr-FR" sz="1400" dirty="0"/>
          </a:p>
        </p:txBody>
      </p:sp>
      <p:sp>
        <p:nvSpPr>
          <p:cNvPr id="64" name="ZoneTexte 63"/>
          <p:cNvSpPr txBox="1"/>
          <p:nvPr/>
        </p:nvSpPr>
        <p:spPr>
          <a:xfrm>
            <a:off x="5566629" y="3997306"/>
            <a:ext cx="495649" cy="307777"/>
          </a:xfrm>
          <a:prstGeom prst="rect">
            <a:avLst/>
          </a:prstGeom>
          <a:noFill/>
        </p:spPr>
        <p:txBody>
          <a:bodyPr wrap="none" rtlCol="0">
            <a:spAutoFit/>
          </a:bodyPr>
          <a:lstStyle/>
          <a:p>
            <a:pPr algn="ctr"/>
            <a:r>
              <a:rPr lang="fr-FR" sz="1400" dirty="0" smtClean="0"/>
              <a:t>10%</a:t>
            </a:r>
            <a:endParaRPr lang="fr-FR" sz="1400" dirty="0"/>
          </a:p>
        </p:txBody>
      </p:sp>
      <p:sp>
        <p:nvSpPr>
          <p:cNvPr id="65" name="ZoneTexte 64"/>
          <p:cNvSpPr txBox="1"/>
          <p:nvPr/>
        </p:nvSpPr>
        <p:spPr>
          <a:xfrm>
            <a:off x="6152327" y="3997305"/>
            <a:ext cx="404278" cy="307777"/>
          </a:xfrm>
          <a:prstGeom prst="rect">
            <a:avLst/>
          </a:prstGeom>
          <a:noFill/>
        </p:spPr>
        <p:txBody>
          <a:bodyPr wrap="none" rtlCol="0">
            <a:spAutoFit/>
          </a:bodyPr>
          <a:lstStyle/>
          <a:p>
            <a:pPr algn="ctr"/>
            <a:r>
              <a:rPr lang="fr-FR" sz="1400" dirty="0" smtClean="0"/>
              <a:t>7%</a:t>
            </a:r>
            <a:endParaRPr lang="fr-FR" sz="1400" dirty="0"/>
          </a:p>
        </p:txBody>
      </p:sp>
      <p:sp>
        <p:nvSpPr>
          <p:cNvPr id="66" name="ZoneTexte 65"/>
          <p:cNvSpPr txBox="1"/>
          <p:nvPr/>
        </p:nvSpPr>
        <p:spPr>
          <a:xfrm>
            <a:off x="2060126" y="4720935"/>
            <a:ext cx="495650" cy="307777"/>
          </a:xfrm>
          <a:prstGeom prst="rect">
            <a:avLst/>
          </a:prstGeom>
          <a:noFill/>
        </p:spPr>
        <p:txBody>
          <a:bodyPr wrap="none" rtlCol="0">
            <a:spAutoFit/>
          </a:bodyPr>
          <a:lstStyle/>
          <a:p>
            <a:pPr algn="ctr"/>
            <a:r>
              <a:rPr lang="fr-FR" sz="1400" dirty="0" smtClean="0"/>
              <a:t>54%</a:t>
            </a:r>
            <a:endParaRPr lang="fr-FR" sz="1400" dirty="0"/>
          </a:p>
        </p:txBody>
      </p:sp>
      <p:sp>
        <p:nvSpPr>
          <p:cNvPr id="33" name="Rectangle 32"/>
          <p:cNvSpPr/>
          <p:nvPr/>
        </p:nvSpPr>
        <p:spPr>
          <a:xfrm>
            <a:off x="359440" y="3997305"/>
            <a:ext cx="6869108" cy="202398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p:cNvSpPr txBox="1"/>
          <p:nvPr/>
        </p:nvSpPr>
        <p:spPr>
          <a:xfrm>
            <a:off x="6758156" y="4279888"/>
            <a:ext cx="540974" cy="461665"/>
          </a:xfrm>
          <a:prstGeom prst="rect">
            <a:avLst/>
          </a:prstGeom>
          <a:noFill/>
        </p:spPr>
        <p:txBody>
          <a:bodyPr wrap="square" rtlCol="0">
            <a:spAutoFit/>
          </a:bodyPr>
          <a:lstStyle/>
          <a:p>
            <a:pPr algn="ctr"/>
            <a:r>
              <a:rPr lang="fr-FR" sz="2400" b="1" dirty="0" smtClean="0"/>
              <a:t>+1</a:t>
            </a:r>
            <a:endParaRPr lang="fr-FR" sz="2400" b="1" dirty="0"/>
          </a:p>
        </p:txBody>
      </p:sp>
      <p:cxnSp>
        <p:nvCxnSpPr>
          <p:cNvPr id="36" name="Connecteur droit 35"/>
          <p:cNvCxnSpPr/>
          <p:nvPr/>
        </p:nvCxnSpPr>
        <p:spPr>
          <a:xfrm>
            <a:off x="6804248" y="3997308"/>
            <a:ext cx="0" cy="20239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a:stCxn id="33" idx="1"/>
            <a:endCxn id="33" idx="3"/>
          </p:cNvCxnSpPr>
          <p:nvPr/>
        </p:nvCxnSpPr>
        <p:spPr>
          <a:xfrm>
            <a:off x="359440" y="5009297"/>
            <a:ext cx="68691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720485" y="5343578"/>
            <a:ext cx="1222477" cy="288032"/>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+3</a:t>
            </a:r>
            <a:endParaRPr lang="fr-FR" dirty="0"/>
          </a:p>
        </p:txBody>
      </p:sp>
      <p:sp>
        <p:nvSpPr>
          <p:cNvPr id="68" name="Rectangle 67"/>
          <p:cNvSpPr/>
          <p:nvPr/>
        </p:nvSpPr>
        <p:spPr>
          <a:xfrm>
            <a:off x="1942963" y="5343578"/>
            <a:ext cx="575155" cy="288032"/>
          </a:xfrm>
          <a:prstGeom prst="rect">
            <a:avLst/>
          </a:prstGeom>
          <a:solidFill>
            <a:srgbClr val="33C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a:t>
            </a:r>
            <a:endParaRPr lang="fr-FR" dirty="0"/>
          </a:p>
        </p:txBody>
      </p:sp>
      <p:sp>
        <p:nvSpPr>
          <p:cNvPr id="69" name="Rectangle 68"/>
          <p:cNvSpPr/>
          <p:nvPr/>
        </p:nvSpPr>
        <p:spPr>
          <a:xfrm>
            <a:off x="2518118" y="5343653"/>
            <a:ext cx="799571" cy="288032"/>
          </a:xfrm>
          <a:prstGeom prst="rect">
            <a:avLst/>
          </a:prstGeom>
          <a:solidFill>
            <a:srgbClr val="9FF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+1</a:t>
            </a:r>
            <a:endParaRPr lang="fr-FR" dirty="0">
              <a:solidFill>
                <a:schemeClr val="tx1"/>
              </a:solidFill>
            </a:endParaRPr>
          </a:p>
        </p:txBody>
      </p:sp>
      <p:sp>
        <p:nvSpPr>
          <p:cNvPr id="70" name="Rectangle 69"/>
          <p:cNvSpPr/>
          <p:nvPr/>
        </p:nvSpPr>
        <p:spPr>
          <a:xfrm>
            <a:off x="3316946" y="5343653"/>
            <a:ext cx="204615" cy="2880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0</a:t>
            </a:r>
            <a:endParaRPr lang="fr-FR" dirty="0">
              <a:solidFill>
                <a:schemeClr val="tx1"/>
              </a:solidFill>
            </a:endParaRPr>
          </a:p>
        </p:txBody>
      </p:sp>
      <p:sp>
        <p:nvSpPr>
          <p:cNvPr id="71" name="Rectangle 70"/>
          <p:cNvSpPr/>
          <p:nvPr/>
        </p:nvSpPr>
        <p:spPr>
          <a:xfrm>
            <a:off x="3521561" y="5343653"/>
            <a:ext cx="1152128" cy="288032"/>
          </a:xfrm>
          <a:prstGeom prst="rect">
            <a:avLst/>
          </a:prstGeom>
          <a:solidFill>
            <a:srgbClr val="FF6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-1</a:t>
            </a:r>
            <a:endParaRPr lang="fr-FR" dirty="0">
              <a:solidFill>
                <a:schemeClr val="tx1"/>
              </a:solidFill>
            </a:endParaRPr>
          </a:p>
        </p:txBody>
      </p:sp>
      <p:sp>
        <p:nvSpPr>
          <p:cNvPr id="72" name="Rectangle 71"/>
          <p:cNvSpPr/>
          <p:nvPr/>
        </p:nvSpPr>
        <p:spPr>
          <a:xfrm>
            <a:off x="4673689" y="5343578"/>
            <a:ext cx="637016" cy="288032"/>
          </a:xfrm>
          <a:prstGeom prst="rect">
            <a:avLst/>
          </a:prstGeom>
          <a:solidFill>
            <a:srgbClr val="FE36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a:t>
            </a:r>
            <a:endParaRPr lang="fr-FR" dirty="0"/>
          </a:p>
        </p:txBody>
      </p:sp>
      <p:sp>
        <p:nvSpPr>
          <p:cNvPr id="73" name="Rectangle 72"/>
          <p:cNvSpPr/>
          <p:nvPr/>
        </p:nvSpPr>
        <p:spPr>
          <a:xfrm>
            <a:off x="5310705" y="5343578"/>
            <a:ext cx="1268217" cy="288032"/>
          </a:xfrm>
          <a:prstGeom prst="rect">
            <a:avLst/>
          </a:prstGeom>
          <a:solidFill>
            <a:srgbClr val="A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-3</a:t>
            </a:r>
            <a:endParaRPr lang="fr-FR" dirty="0"/>
          </a:p>
        </p:txBody>
      </p:sp>
      <p:sp>
        <p:nvSpPr>
          <p:cNvPr id="74" name="ZoneTexte 73"/>
          <p:cNvSpPr txBox="1"/>
          <p:nvPr/>
        </p:nvSpPr>
        <p:spPr>
          <a:xfrm>
            <a:off x="377354" y="5302928"/>
            <a:ext cx="324128" cy="369332"/>
          </a:xfrm>
          <a:prstGeom prst="rect">
            <a:avLst/>
          </a:prstGeom>
          <a:noFill/>
        </p:spPr>
        <p:txBody>
          <a:bodyPr wrap="none" rtlCol="0">
            <a:spAutoFit/>
          </a:bodyPr>
          <a:lstStyle/>
          <a:p>
            <a:r>
              <a:rPr lang="fr-FR" b="1" dirty="0" smtClean="0"/>
              <a:t>B</a:t>
            </a:r>
            <a:endParaRPr lang="fr-FR" b="1" dirty="0"/>
          </a:p>
        </p:txBody>
      </p:sp>
      <p:sp>
        <p:nvSpPr>
          <p:cNvPr id="75" name="ZoneTexte 74"/>
          <p:cNvSpPr txBox="1"/>
          <p:nvPr/>
        </p:nvSpPr>
        <p:spPr>
          <a:xfrm>
            <a:off x="1003218" y="5020348"/>
            <a:ext cx="495650" cy="307777"/>
          </a:xfrm>
          <a:prstGeom prst="rect">
            <a:avLst/>
          </a:prstGeom>
          <a:noFill/>
        </p:spPr>
        <p:txBody>
          <a:bodyPr wrap="none" rtlCol="0">
            <a:spAutoFit/>
          </a:bodyPr>
          <a:lstStyle/>
          <a:p>
            <a:pPr algn="ctr"/>
            <a:r>
              <a:rPr lang="fr-FR" sz="1400" dirty="0" smtClean="0"/>
              <a:t>22%</a:t>
            </a:r>
            <a:endParaRPr lang="fr-FR" sz="1400" dirty="0"/>
          </a:p>
        </p:txBody>
      </p:sp>
      <p:sp>
        <p:nvSpPr>
          <p:cNvPr id="76" name="ZoneTexte 75"/>
          <p:cNvSpPr txBox="1"/>
          <p:nvPr/>
        </p:nvSpPr>
        <p:spPr>
          <a:xfrm>
            <a:off x="2028400" y="5035876"/>
            <a:ext cx="404278" cy="307777"/>
          </a:xfrm>
          <a:prstGeom prst="rect">
            <a:avLst/>
          </a:prstGeom>
          <a:noFill/>
        </p:spPr>
        <p:txBody>
          <a:bodyPr wrap="none" rtlCol="0">
            <a:spAutoFit/>
          </a:bodyPr>
          <a:lstStyle/>
          <a:p>
            <a:pPr algn="ctr"/>
            <a:r>
              <a:rPr lang="fr-FR" sz="1400" dirty="0" smtClean="0"/>
              <a:t>9%</a:t>
            </a:r>
            <a:endParaRPr lang="fr-FR" sz="1400" dirty="0"/>
          </a:p>
        </p:txBody>
      </p:sp>
      <p:sp>
        <p:nvSpPr>
          <p:cNvPr id="77" name="ZoneTexte 76"/>
          <p:cNvSpPr txBox="1"/>
          <p:nvPr/>
        </p:nvSpPr>
        <p:spPr>
          <a:xfrm>
            <a:off x="2690870" y="5035801"/>
            <a:ext cx="495650" cy="307777"/>
          </a:xfrm>
          <a:prstGeom prst="rect">
            <a:avLst/>
          </a:prstGeom>
          <a:noFill/>
        </p:spPr>
        <p:txBody>
          <a:bodyPr wrap="none" rtlCol="0">
            <a:spAutoFit/>
          </a:bodyPr>
          <a:lstStyle/>
          <a:p>
            <a:pPr algn="ctr"/>
            <a:r>
              <a:rPr lang="fr-FR" sz="1400" dirty="0" smtClean="0"/>
              <a:t>14%</a:t>
            </a:r>
            <a:endParaRPr lang="fr-FR" sz="1400" dirty="0"/>
          </a:p>
        </p:txBody>
      </p:sp>
      <p:sp>
        <p:nvSpPr>
          <p:cNvPr id="78" name="Accolade fermante 77"/>
          <p:cNvSpPr/>
          <p:nvPr/>
        </p:nvSpPr>
        <p:spPr>
          <a:xfrm rot="5400000">
            <a:off x="2639631" y="3760907"/>
            <a:ext cx="117220" cy="3950895"/>
          </a:xfrm>
          <a:prstGeom prst="rightBrace">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ZoneTexte 78"/>
          <p:cNvSpPr txBox="1"/>
          <p:nvPr/>
        </p:nvSpPr>
        <p:spPr>
          <a:xfrm>
            <a:off x="3867993" y="5020348"/>
            <a:ext cx="495650" cy="307777"/>
          </a:xfrm>
          <a:prstGeom prst="rect">
            <a:avLst/>
          </a:prstGeom>
          <a:noFill/>
        </p:spPr>
        <p:txBody>
          <a:bodyPr wrap="none" rtlCol="0">
            <a:spAutoFit/>
          </a:bodyPr>
          <a:lstStyle/>
          <a:p>
            <a:pPr algn="ctr"/>
            <a:r>
              <a:rPr lang="fr-FR" sz="1400" dirty="0" smtClean="0"/>
              <a:t>18%</a:t>
            </a:r>
            <a:endParaRPr lang="fr-FR" sz="1400" dirty="0"/>
          </a:p>
        </p:txBody>
      </p:sp>
      <p:sp>
        <p:nvSpPr>
          <p:cNvPr id="80" name="ZoneTexte 79"/>
          <p:cNvSpPr txBox="1"/>
          <p:nvPr/>
        </p:nvSpPr>
        <p:spPr>
          <a:xfrm>
            <a:off x="4744372" y="5020347"/>
            <a:ext cx="495650" cy="307777"/>
          </a:xfrm>
          <a:prstGeom prst="rect">
            <a:avLst/>
          </a:prstGeom>
          <a:noFill/>
        </p:spPr>
        <p:txBody>
          <a:bodyPr wrap="none" rtlCol="0">
            <a:spAutoFit/>
          </a:bodyPr>
          <a:lstStyle/>
          <a:p>
            <a:pPr algn="ctr"/>
            <a:r>
              <a:rPr lang="fr-FR" sz="1400" dirty="0" smtClean="0"/>
              <a:t>11%</a:t>
            </a:r>
            <a:endParaRPr lang="fr-FR" sz="1400" dirty="0"/>
          </a:p>
        </p:txBody>
      </p:sp>
      <p:sp>
        <p:nvSpPr>
          <p:cNvPr id="81" name="ZoneTexte 80"/>
          <p:cNvSpPr txBox="1"/>
          <p:nvPr/>
        </p:nvSpPr>
        <p:spPr>
          <a:xfrm>
            <a:off x="5696988" y="5035876"/>
            <a:ext cx="495650" cy="307777"/>
          </a:xfrm>
          <a:prstGeom prst="rect">
            <a:avLst/>
          </a:prstGeom>
          <a:noFill/>
        </p:spPr>
        <p:txBody>
          <a:bodyPr wrap="none" rtlCol="0">
            <a:spAutoFit/>
          </a:bodyPr>
          <a:lstStyle/>
          <a:p>
            <a:pPr algn="ctr"/>
            <a:r>
              <a:rPr lang="fr-FR" sz="1400" dirty="0" smtClean="0"/>
              <a:t>22%</a:t>
            </a:r>
            <a:endParaRPr lang="fr-FR" sz="1400" dirty="0"/>
          </a:p>
        </p:txBody>
      </p:sp>
      <p:sp>
        <p:nvSpPr>
          <p:cNvPr id="82" name="ZoneTexte 81"/>
          <p:cNvSpPr txBox="1"/>
          <p:nvPr/>
        </p:nvSpPr>
        <p:spPr>
          <a:xfrm>
            <a:off x="3217114" y="5035876"/>
            <a:ext cx="404278" cy="307777"/>
          </a:xfrm>
          <a:prstGeom prst="rect">
            <a:avLst/>
          </a:prstGeom>
          <a:noFill/>
        </p:spPr>
        <p:txBody>
          <a:bodyPr wrap="none" rtlCol="0">
            <a:spAutoFit/>
          </a:bodyPr>
          <a:lstStyle/>
          <a:p>
            <a:pPr algn="ctr"/>
            <a:r>
              <a:rPr lang="fr-FR" sz="1400" dirty="0" smtClean="0"/>
              <a:t>4%</a:t>
            </a:r>
            <a:endParaRPr lang="fr-FR" sz="1400" dirty="0"/>
          </a:p>
        </p:txBody>
      </p:sp>
      <p:sp>
        <p:nvSpPr>
          <p:cNvPr id="83" name="ZoneTexte 82"/>
          <p:cNvSpPr txBox="1"/>
          <p:nvPr/>
        </p:nvSpPr>
        <p:spPr>
          <a:xfrm>
            <a:off x="2078040" y="5743975"/>
            <a:ext cx="495650" cy="307777"/>
          </a:xfrm>
          <a:prstGeom prst="rect">
            <a:avLst/>
          </a:prstGeom>
          <a:noFill/>
        </p:spPr>
        <p:txBody>
          <a:bodyPr wrap="none" rtlCol="0">
            <a:spAutoFit/>
          </a:bodyPr>
          <a:lstStyle/>
          <a:p>
            <a:pPr algn="ctr"/>
            <a:r>
              <a:rPr lang="fr-FR" sz="1400" dirty="0" smtClean="0"/>
              <a:t>67%</a:t>
            </a:r>
            <a:endParaRPr lang="fr-FR" sz="1400" dirty="0"/>
          </a:p>
        </p:txBody>
      </p:sp>
      <p:cxnSp>
        <p:nvCxnSpPr>
          <p:cNvPr id="85" name="Connecteur droit 84"/>
          <p:cNvCxnSpPr/>
          <p:nvPr/>
        </p:nvCxnSpPr>
        <p:spPr>
          <a:xfrm>
            <a:off x="3624848" y="3997308"/>
            <a:ext cx="0" cy="2023980"/>
          </a:xfrm>
          <a:prstGeom prst="line">
            <a:avLst/>
          </a:prstGeom>
          <a:ln w="12700">
            <a:solidFill>
              <a:schemeClr val="tx1">
                <a:lumMod val="50000"/>
                <a:lumOff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87" name="ZoneTexte 86"/>
          <p:cNvSpPr txBox="1"/>
          <p:nvPr/>
        </p:nvSpPr>
        <p:spPr>
          <a:xfrm>
            <a:off x="6804248" y="5302928"/>
            <a:ext cx="434734" cy="461665"/>
          </a:xfrm>
          <a:prstGeom prst="rect">
            <a:avLst/>
          </a:prstGeom>
          <a:noFill/>
        </p:spPr>
        <p:txBody>
          <a:bodyPr wrap="none" rtlCol="0">
            <a:spAutoFit/>
          </a:bodyPr>
          <a:lstStyle/>
          <a:p>
            <a:pPr algn="ctr"/>
            <a:r>
              <a:rPr lang="fr-FR" sz="2400" b="1" dirty="0" smtClean="0"/>
              <a:t>-1</a:t>
            </a:r>
            <a:endParaRPr lang="fr-FR" sz="2400" b="1" dirty="0"/>
          </a:p>
        </p:txBody>
      </p:sp>
    </p:spTree>
    <p:extLst>
      <p:ext uri="{BB962C8B-B14F-4D97-AF65-F5344CB8AC3E}">
        <p14:creationId xmlns:p14="http://schemas.microsoft.com/office/powerpoint/2010/main" val="22680353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Jugement majoritaire</a:t>
            </a:r>
          </a:p>
        </p:txBody>
      </p:sp>
      <p:sp>
        <p:nvSpPr>
          <p:cNvPr id="3" name="Espace réservé du contenu 2"/>
          <p:cNvSpPr>
            <a:spLocks noGrp="1"/>
          </p:cNvSpPr>
          <p:nvPr>
            <p:ph idx="1"/>
          </p:nvPr>
        </p:nvSpPr>
        <p:spPr>
          <a:xfrm>
            <a:off x="457200" y="1600201"/>
            <a:ext cx="8229600" cy="3917032"/>
          </a:xfrm>
        </p:spPr>
        <p:txBody>
          <a:bodyPr/>
          <a:lstStyle/>
          <a:p>
            <a:r>
              <a:rPr lang="fr-FR" dirty="0" smtClean="0"/>
              <a:t>Score médian au lieu de score moyen</a:t>
            </a:r>
          </a:p>
          <a:p>
            <a:r>
              <a:rPr lang="fr-FR" dirty="0" smtClean="0"/>
              <a:t>Limite l’impact des votes exagérés</a:t>
            </a:r>
          </a:p>
          <a:p>
            <a:r>
              <a:rPr lang="fr-FR" dirty="0" smtClean="0"/>
              <a:t>Nécessite une large plage de choix (6+) pour être pertinent</a:t>
            </a:r>
          </a:p>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51439449"/>
              </p:ext>
            </p:extLst>
          </p:nvPr>
        </p:nvGraphicFramePr>
        <p:xfrm>
          <a:off x="1115616" y="5589240"/>
          <a:ext cx="7124438" cy="914400"/>
        </p:xfrm>
        <a:graphic>
          <a:graphicData uri="http://schemas.openxmlformats.org/drawingml/2006/table">
            <a:tbl>
              <a:tblPr firstRow="1" firstCol="1" bandRow="1">
                <a:tableStyleId>{5C22544A-7EE6-4342-B048-85BDC9FD1C3A}</a:tableStyleId>
              </a:tblPr>
              <a:tblGrid>
                <a:gridCol w="1080120"/>
                <a:gridCol w="1124346"/>
                <a:gridCol w="787718"/>
                <a:gridCol w="1040264"/>
                <a:gridCol w="1019174"/>
                <a:gridCol w="1026235"/>
                <a:gridCol w="1046581"/>
              </a:tblGrid>
              <a:tr h="201013">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0">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marL="0" algn="ctr" defTabSz="914400" rtl="0" eaLnBrk="1" latinLnBrk="0" hangingPunct="1"/>
                      <a:r>
                        <a:rPr lang="fr-FR" sz="1600" b="1" kern="1200" dirty="0" smtClean="0">
                          <a:solidFill>
                            <a:schemeClr val="bg1"/>
                          </a:solidFill>
                          <a:latin typeface="+mn-lt"/>
                          <a:ea typeface="+mn-ea"/>
                          <a:cs typeface="+mn-cs"/>
                        </a:rPr>
                        <a:t>N</a:t>
                      </a:r>
                      <a:endParaRPr lang="fr-FR" sz="1600" b="1" kern="1200" dirty="0">
                        <a:solidFill>
                          <a:schemeClr val="bg1"/>
                        </a:solidFill>
                        <a:latin typeface="+mn-lt"/>
                        <a:ea typeface="+mn-ea"/>
                        <a:cs typeface="+mn-cs"/>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t>-</a:t>
                      </a:r>
                      <a:endParaRPr lang="fr-FR" sz="1600" dirty="0"/>
                    </a:p>
                  </a:txBody>
                  <a:tcPr anchor="ctr">
                    <a:lnR w="38100" cap="flat" cmpd="sng" algn="ctr">
                      <a:solidFill>
                        <a:schemeClr val="tx1">
                          <a:lumMod val="65000"/>
                          <a:lumOff val="35000"/>
                        </a:schemeClr>
                      </a:solidFill>
                      <a:prstDash val="solid"/>
                      <a:round/>
                      <a:headEnd type="none" w="med" len="med"/>
                      <a:tailEnd type="none" w="med" len="med"/>
                    </a:lnR>
                    <a:solidFill>
                      <a:srgbClr val="FF8F8F"/>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tx1"/>
                          </a:solidFill>
                        </a:rPr>
                        <a:t>Très faible</a:t>
                      </a:r>
                      <a:endParaRPr lang="fr-FR" sz="1600" dirty="0">
                        <a:solidFill>
                          <a:schemeClr val="tx1"/>
                        </a:solidFill>
                      </a:endParaRPr>
                    </a:p>
                  </a:txBody>
                  <a:tcPr anchor="ctr">
                    <a:solidFill>
                      <a:srgbClr val="33CC33"/>
                    </a:solidFill>
                  </a:tcPr>
                </a:tc>
              </a:tr>
            </a:tbl>
          </a:graphicData>
        </a:graphic>
      </p:graphicFrame>
    </p:spTree>
    <p:extLst>
      <p:ext uri="{BB962C8B-B14F-4D97-AF65-F5344CB8AC3E}">
        <p14:creationId xmlns:p14="http://schemas.microsoft.com/office/powerpoint/2010/main" val="19689564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Jugement majoritaire</a:t>
            </a:r>
          </a:p>
        </p:txBody>
      </p:sp>
      <p:grpSp>
        <p:nvGrpSpPr>
          <p:cNvPr id="11" name="Groupe 10"/>
          <p:cNvGrpSpPr/>
          <p:nvPr/>
        </p:nvGrpSpPr>
        <p:grpSpPr>
          <a:xfrm>
            <a:off x="251520" y="1401093"/>
            <a:ext cx="8058420" cy="4669487"/>
            <a:chOff x="542790" y="1401093"/>
            <a:chExt cx="8058420" cy="4669487"/>
          </a:xfrm>
        </p:grpSpPr>
        <p:pic>
          <p:nvPicPr>
            <p:cNvPr id="4" name="Picture 2" descr="resultatRedress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790" y="1401093"/>
              <a:ext cx="8058420" cy="466948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275856" y="5302820"/>
              <a:ext cx="3240360" cy="760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Connecteur droit 5"/>
            <p:cNvCxnSpPr/>
            <p:nvPr/>
          </p:nvCxnSpPr>
          <p:spPr>
            <a:xfrm>
              <a:off x="4935215" y="2124348"/>
              <a:ext cx="0" cy="3178472"/>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846268" y="2204864"/>
              <a:ext cx="716842" cy="3097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2" name="Rectangle 11"/>
          <p:cNvSpPr/>
          <p:nvPr/>
        </p:nvSpPr>
        <p:spPr>
          <a:xfrm>
            <a:off x="2120848" y="1126644"/>
            <a:ext cx="4902368" cy="369332"/>
          </a:xfrm>
          <a:prstGeom prst="rect">
            <a:avLst/>
          </a:prstGeom>
        </p:spPr>
        <p:txBody>
          <a:bodyPr wrap="none">
            <a:spAutoFit/>
          </a:bodyPr>
          <a:lstStyle/>
          <a:p>
            <a:pPr algn="ctr"/>
            <a:r>
              <a:rPr lang="fr-FR" i="1" dirty="0" smtClean="0">
                <a:solidFill>
                  <a:srgbClr val="FF0000"/>
                </a:solidFill>
              </a:rPr>
              <a:t>Estimation</a:t>
            </a:r>
            <a:r>
              <a:rPr lang="fr-FR" i="1" dirty="0" smtClean="0"/>
              <a:t> d’après l’expérience du vote par valeurs</a:t>
            </a:r>
            <a:endParaRPr lang="fr-FR" i="1" dirty="0"/>
          </a:p>
        </p:txBody>
      </p:sp>
      <p:cxnSp>
        <p:nvCxnSpPr>
          <p:cNvPr id="13" name="Connecteur droit 12"/>
          <p:cNvCxnSpPr/>
          <p:nvPr/>
        </p:nvCxnSpPr>
        <p:spPr>
          <a:xfrm>
            <a:off x="7706444" y="1844824"/>
            <a:ext cx="0" cy="3312368"/>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765635" y="4024114"/>
            <a:ext cx="220410" cy="195436"/>
          </a:xfrm>
          <a:prstGeom prst="rect">
            <a:avLst/>
          </a:prstGeom>
          <a:solidFill>
            <a:srgbClr val="FE92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7765635" y="4321671"/>
            <a:ext cx="220410" cy="195436"/>
          </a:xfrm>
          <a:prstGeom prst="rect">
            <a:avLst/>
          </a:prstGeom>
          <a:solidFill>
            <a:srgbClr val="FF00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7765635" y="4607135"/>
            <a:ext cx="220410" cy="195436"/>
          </a:xfrm>
          <a:prstGeom prst="rect">
            <a:avLst/>
          </a:prstGeom>
          <a:solidFill>
            <a:srgbClr val="FE92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7765635" y="4897735"/>
            <a:ext cx="220410" cy="195436"/>
          </a:xfrm>
          <a:prstGeom prst="rect">
            <a:avLst/>
          </a:prstGeom>
          <a:solidFill>
            <a:srgbClr val="FE92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p:cNvSpPr/>
          <p:nvPr/>
        </p:nvSpPr>
        <p:spPr>
          <a:xfrm>
            <a:off x="7765635" y="3742868"/>
            <a:ext cx="220410" cy="195436"/>
          </a:xfrm>
          <a:prstGeom prst="rect">
            <a:avLst/>
          </a:prstGeom>
          <a:solidFill>
            <a:srgbClr val="FE92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7765635" y="3441390"/>
            <a:ext cx="220410" cy="195436"/>
          </a:xfrm>
          <a:prstGeom prst="rect">
            <a:avLst/>
          </a:prstGeom>
          <a:solidFill>
            <a:srgbClr val="969696"/>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p:cNvSpPr/>
          <p:nvPr/>
        </p:nvSpPr>
        <p:spPr>
          <a:xfrm>
            <a:off x="7765635" y="3160018"/>
            <a:ext cx="220410" cy="195436"/>
          </a:xfrm>
          <a:prstGeom prst="rect">
            <a:avLst/>
          </a:prstGeom>
          <a:solidFill>
            <a:srgbClr val="FE92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p:cNvSpPr/>
          <p:nvPr/>
        </p:nvSpPr>
        <p:spPr>
          <a:xfrm>
            <a:off x="7765635" y="2862461"/>
            <a:ext cx="220410" cy="195436"/>
          </a:xfrm>
          <a:prstGeom prst="rect">
            <a:avLst/>
          </a:prstGeom>
          <a:solidFill>
            <a:srgbClr val="FE920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7765635" y="2583954"/>
            <a:ext cx="220410" cy="195436"/>
          </a:xfrm>
          <a:prstGeom prst="rect">
            <a:avLst/>
          </a:prstGeom>
          <a:solidFill>
            <a:srgbClr val="969696"/>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7765635" y="2276872"/>
            <a:ext cx="220410" cy="195436"/>
          </a:xfrm>
          <a:prstGeom prst="rect">
            <a:avLst/>
          </a:prstGeom>
          <a:solidFill>
            <a:srgbClr val="969696"/>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p:cNvSpPr txBox="1"/>
          <p:nvPr/>
        </p:nvSpPr>
        <p:spPr>
          <a:xfrm>
            <a:off x="8012352" y="4810787"/>
            <a:ext cx="301686" cy="369332"/>
          </a:xfrm>
          <a:prstGeom prst="rect">
            <a:avLst/>
          </a:prstGeom>
          <a:noFill/>
        </p:spPr>
        <p:txBody>
          <a:bodyPr wrap="none" rtlCol="0">
            <a:spAutoFit/>
          </a:bodyPr>
          <a:lstStyle/>
          <a:p>
            <a:r>
              <a:rPr lang="fr-FR" b="1" dirty="0" smtClean="0"/>
              <a:t>8</a:t>
            </a:r>
            <a:endParaRPr lang="fr-FR" b="1" dirty="0"/>
          </a:p>
        </p:txBody>
      </p:sp>
      <p:sp>
        <p:nvSpPr>
          <p:cNvPr id="26" name="ZoneTexte 25"/>
          <p:cNvSpPr txBox="1"/>
          <p:nvPr/>
        </p:nvSpPr>
        <p:spPr>
          <a:xfrm>
            <a:off x="8012352" y="2189924"/>
            <a:ext cx="301686" cy="369332"/>
          </a:xfrm>
          <a:prstGeom prst="rect">
            <a:avLst/>
          </a:prstGeom>
          <a:noFill/>
        </p:spPr>
        <p:txBody>
          <a:bodyPr wrap="none" rtlCol="0">
            <a:spAutoFit/>
          </a:bodyPr>
          <a:lstStyle/>
          <a:p>
            <a:r>
              <a:rPr lang="fr-FR" b="1" dirty="0" smtClean="0"/>
              <a:t>2</a:t>
            </a:r>
            <a:endParaRPr lang="fr-FR" b="1" dirty="0"/>
          </a:p>
        </p:txBody>
      </p:sp>
      <p:sp>
        <p:nvSpPr>
          <p:cNvPr id="27" name="ZoneTexte 26"/>
          <p:cNvSpPr txBox="1"/>
          <p:nvPr/>
        </p:nvSpPr>
        <p:spPr>
          <a:xfrm>
            <a:off x="8012352" y="2500883"/>
            <a:ext cx="301686" cy="369332"/>
          </a:xfrm>
          <a:prstGeom prst="rect">
            <a:avLst/>
          </a:prstGeom>
          <a:noFill/>
        </p:spPr>
        <p:txBody>
          <a:bodyPr wrap="none" rtlCol="0">
            <a:spAutoFit/>
          </a:bodyPr>
          <a:lstStyle/>
          <a:p>
            <a:r>
              <a:rPr lang="fr-FR" b="1" dirty="0" smtClean="0"/>
              <a:t>1</a:t>
            </a:r>
            <a:endParaRPr lang="fr-FR" b="1" dirty="0"/>
          </a:p>
        </p:txBody>
      </p:sp>
      <p:sp>
        <p:nvSpPr>
          <p:cNvPr id="28" name="ZoneTexte 27"/>
          <p:cNvSpPr txBox="1"/>
          <p:nvPr/>
        </p:nvSpPr>
        <p:spPr>
          <a:xfrm>
            <a:off x="8012352" y="4520187"/>
            <a:ext cx="301686" cy="369332"/>
          </a:xfrm>
          <a:prstGeom prst="rect">
            <a:avLst/>
          </a:prstGeom>
          <a:noFill/>
        </p:spPr>
        <p:txBody>
          <a:bodyPr wrap="none" rtlCol="0">
            <a:spAutoFit/>
          </a:bodyPr>
          <a:lstStyle/>
          <a:p>
            <a:r>
              <a:rPr lang="fr-FR" b="1" dirty="0" smtClean="0"/>
              <a:t>9</a:t>
            </a:r>
            <a:endParaRPr lang="fr-FR" b="1" dirty="0"/>
          </a:p>
        </p:txBody>
      </p:sp>
      <p:sp>
        <p:nvSpPr>
          <p:cNvPr id="29" name="ZoneTexte 28"/>
          <p:cNvSpPr txBox="1"/>
          <p:nvPr/>
        </p:nvSpPr>
        <p:spPr>
          <a:xfrm>
            <a:off x="8012370" y="4234723"/>
            <a:ext cx="418704" cy="369332"/>
          </a:xfrm>
          <a:prstGeom prst="rect">
            <a:avLst/>
          </a:prstGeom>
          <a:noFill/>
        </p:spPr>
        <p:txBody>
          <a:bodyPr wrap="none" rtlCol="0">
            <a:spAutoFit/>
          </a:bodyPr>
          <a:lstStyle/>
          <a:p>
            <a:r>
              <a:rPr lang="fr-FR" b="1" dirty="0" smtClean="0"/>
              <a:t>10</a:t>
            </a:r>
            <a:endParaRPr lang="fr-FR" b="1" dirty="0"/>
          </a:p>
        </p:txBody>
      </p:sp>
      <p:sp>
        <p:nvSpPr>
          <p:cNvPr id="30" name="ZoneTexte 29"/>
          <p:cNvSpPr txBox="1"/>
          <p:nvPr/>
        </p:nvSpPr>
        <p:spPr>
          <a:xfrm>
            <a:off x="8013909" y="3937166"/>
            <a:ext cx="301686" cy="369332"/>
          </a:xfrm>
          <a:prstGeom prst="rect">
            <a:avLst/>
          </a:prstGeom>
          <a:noFill/>
        </p:spPr>
        <p:txBody>
          <a:bodyPr wrap="none" rtlCol="0">
            <a:spAutoFit/>
          </a:bodyPr>
          <a:lstStyle/>
          <a:p>
            <a:r>
              <a:rPr lang="fr-FR" b="1" dirty="0" smtClean="0"/>
              <a:t>7</a:t>
            </a:r>
            <a:endParaRPr lang="fr-FR" b="1" dirty="0"/>
          </a:p>
        </p:txBody>
      </p:sp>
      <p:sp>
        <p:nvSpPr>
          <p:cNvPr id="31" name="ZoneTexte 30"/>
          <p:cNvSpPr txBox="1"/>
          <p:nvPr/>
        </p:nvSpPr>
        <p:spPr>
          <a:xfrm>
            <a:off x="8013909" y="3655920"/>
            <a:ext cx="301686" cy="369332"/>
          </a:xfrm>
          <a:prstGeom prst="rect">
            <a:avLst/>
          </a:prstGeom>
          <a:noFill/>
        </p:spPr>
        <p:txBody>
          <a:bodyPr wrap="none" rtlCol="0">
            <a:spAutoFit/>
          </a:bodyPr>
          <a:lstStyle/>
          <a:p>
            <a:r>
              <a:rPr lang="fr-FR" b="1" dirty="0" smtClean="0"/>
              <a:t>6</a:t>
            </a:r>
            <a:endParaRPr lang="fr-FR" b="1" dirty="0"/>
          </a:p>
        </p:txBody>
      </p:sp>
      <p:sp>
        <p:nvSpPr>
          <p:cNvPr id="32" name="ZoneTexte 31"/>
          <p:cNvSpPr txBox="1"/>
          <p:nvPr/>
        </p:nvSpPr>
        <p:spPr>
          <a:xfrm>
            <a:off x="8023051" y="3364979"/>
            <a:ext cx="301686" cy="369332"/>
          </a:xfrm>
          <a:prstGeom prst="rect">
            <a:avLst/>
          </a:prstGeom>
          <a:noFill/>
        </p:spPr>
        <p:txBody>
          <a:bodyPr wrap="none" rtlCol="0">
            <a:spAutoFit/>
          </a:bodyPr>
          <a:lstStyle/>
          <a:p>
            <a:r>
              <a:rPr lang="fr-FR" b="1" dirty="0" smtClean="0"/>
              <a:t>3</a:t>
            </a:r>
            <a:endParaRPr lang="fr-FR" b="1" dirty="0"/>
          </a:p>
        </p:txBody>
      </p:sp>
      <p:sp>
        <p:nvSpPr>
          <p:cNvPr id="33" name="ZoneTexte 32"/>
          <p:cNvSpPr txBox="1"/>
          <p:nvPr/>
        </p:nvSpPr>
        <p:spPr>
          <a:xfrm>
            <a:off x="8021895" y="2775513"/>
            <a:ext cx="301686" cy="369332"/>
          </a:xfrm>
          <a:prstGeom prst="rect">
            <a:avLst/>
          </a:prstGeom>
          <a:noFill/>
        </p:spPr>
        <p:txBody>
          <a:bodyPr wrap="none" rtlCol="0">
            <a:spAutoFit/>
          </a:bodyPr>
          <a:lstStyle/>
          <a:p>
            <a:r>
              <a:rPr lang="fr-FR" b="1" dirty="0" smtClean="0"/>
              <a:t>4</a:t>
            </a:r>
            <a:endParaRPr lang="fr-FR" b="1" dirty="0"/>
          </a:p>
        </p:txBody>
      </p:sp>
      <p:sp>
        <p:nvSpPr>
          <p:cNvPr id="34" name="ZoneTexte 33"/>
          <p:cNvSpPr txBox="1"/>
          <p:nvPr/>
        </p:nvSpPr>
        <p:spPr>
          <a:xfrm>
            <a:off x="8012352" y="3073070"/>
            <a:ext cx="301686" cy="369332"/>
          </a:xfrm>
          <a:prstGeom prst="rect">
            <a:avLst/>
          </a:prstGeom>
          <a:noFill/>
        </p:spPr>
        <p:txBody>
          <a:bodyPr wrap="none" rtlCol="0">
            <a:spAutoFit/>
          </a:bodyPr>
          <a:lstStyle/>
          <a:p>
            <a:r>
              <a:rPr lang="fr-FR" b="1" dirty="0" smtClean="0"/>
              <a:t>5</a:t>
            </a:r>
            <a:endParaRPr lang="fr-FR" b="1" dirty="0"/>
          </a:p>
        </p:txBody>
      </p:sp>
      <p:sp>
        <p:nvSpPr>
          <p:cNvPr id="36" name="Rectangle 35"/>
          <p:cNvSpPr/>
          <p:nvPr/>
        </p:nvSpPr>
        <p:spPr>
          <a:xfrm>
            <a:off x="7712491" y="1793116"/>
            <a:ext cx="1093280" cy="461665"/>
          </a:xfrm>
          <a:prstGeom prst="rect">
            <a:avLst/>
          </a:prstGeom>
        </p:spPr>
        <p:txBody>
          <a:bodyPr wrap="square">
            <a:spAutoFit/>
          </a:bodyPr>
          <a:lstStyle/>
          <a:p>
            <a:r>
              <a:rPr lang="fr-FR" sz="1200" b="1" dirty="0"/>
              <a:t>Jugement majoritaire</a:t>
            </a:r>
          </a:p>
        </p:txBody>
      </p:sp>
      <p:sp>
        <p:nvSpPr>
          <p:cNvPr id="35" name="Rectangle 34"/>
          <p:cNvSpPr/>
          <p:nvPr/>
        </p:nvSpPr>
        <p:spPr>
          <a:xfrm>
            <a:off x="467544" y="6248345"/>
            <a:ext cx="8208912" cy="276999"/>
          </a:xfrm>
          <a:prstGeom prst="rect">
            <a:avLst/>
          </a:prstGeom>
        </p:spPr>
        <p:txBody>
          <a:bodyPr wrap="square">
            <a:spAutoFit/>
          </a:bodyPr>
          <a:lstStyle/>
          <a:p>
            <a:pPr algn="ctr"/>
            <a:r>
              <a:rPr lang="fr-FR" sz="1200" i="1" dirty="0" smtClean="0"/>
              <a:t>Source : votedevaleur.org</a:t>
            </a:r>
            <a:endParaRPr lang="fr-FR" sz="1200" i="1" dirty="0"/>
          </a:p>
        </p:txBody>
      </p:sp>
    </p:spTree>
    <p:extLst>
      <p:ext uri="{BB962C8B-B14F-4D97-AF65-F5344CB8AC3E}">
        <p14:creationId xmlns:p14="http://schemas.microsoft.com/office/powerpoint/2010/main" val="2182105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Méthode</a:t>
            </a:r>
            <a:r>
              <a:rPr lang="fr-FR" b="1" dirty="0" smtClean="0"/>
              <a:t>s</a:t>
            </a:r>
            <a:r>
              <a:rPr lang="fr-FR" dirty="0" smtClean="0"/>
              <a:t> de </a:t>
            </a:r>
            <a:r>
              <a:rPr lang="fr-FR" dirty="0"/>
              <a:t>Condorcet</a:t>
            </a:r>
          </a:p>
        </p:txBody>
      </p:sp>
      <p:sp>
        <p:nvSpPr>
          <p:cNvPr id="3" name="Espace réservé du contenu 2"/>
          <p:cNvSpPr>
            <a:spLocks noGrp="1"/>
          </p:cNvSpPr>
          <p:nvPr>
            <p:ph idx="1"/>
          </p:nvPr>
        </p:nvSpPr>
        <p:spPr>
          <a:xfrm>
            <a:off x="457200" y="1600201"/>
            <a:ext cx="8229600" cy="1290295"/>
          </a:xfrm>
        </p:spPr>
        <p:txBody>
          <a:bodyPr/>
          <a:lstStyle/>
          <a:p>
            <a:r>
              <a:rPr lang="fr-FR" dirty="0"/>
              <a:t>Type de bulletin : </a:t>
            </a:r>
            <a:r>
              <a:rPr lang="fr-FR" dirty="0" smtClean="0"/>
              <a:t>classement</a:t>
            </a:r>
          </a:p>
          <a:p>
            <a:r>
              <a:rPr lang="fr-FR" dirty="0" smtClean="0"/>
              <a:t>Famille de systèmes</a:t>
            </a:r>
            <a:endParaRPr lang="fr-FR" dirty="0"/>
          </a:p>
          <a:p>
            <a:pPr marL="0" indent="0">
              <a:buNone/>
            </a:pPr>
            <a:endParaRPr lang="fr-FR" dirty="0" smtClean="0"/>
          </a:p>
        </p:txBody>
      </p:sp>
      <p:grpSp>
        <p:nvGrpSpPr>
          <p:cNvPr id="19" name="Groupe 18"/>
          <p:cNvGrpSpPr/>
          <p:nvPr/>
        </p:nvGrpSpPr>
        <p:grpSpPr>
          <a:xfrm>
            <a:off x="6426492" y="1377344"/>
            <a:ext cx="1224136" cy="1513152"/>
            <a:chOff x="6666825" y="2904048"/>
            <a:chExt cx="1224136" cy="1513152"/>
          </a:xfrm>
        </p:grpSpPr>
        <p:grpSp>
          <p:nvGrpSpPr>
            <p:cNvPr id="4" name="Groupe 3"/>
            <p:cNvGrpSpPr/>
            <p:nvPr/>
          </p:nvGrpSpPr>
          <p:grpSpPr>
            <a:xfrm>
              <a:off x="6666825" y="2905032"/>
              <a:ext cx="1224136" cy="1512168"/>
              <a:chOff x="4956904" y="1404392"/>
              <a:chExt cx="1224136" cy="1512168"/>
            </a:xfrm>
          </p:grpSpPr>
          <p:sp>
            <p:nvSpPr>
              <p:cNvPr id="5" name="Rectangle 4"/>
              <p:cNvSpPr/>
              <p:nvPr/>
            </p:nvSpPr>
            <p:spPr>
              <a:xfrm>
                <a:off x="4956904" y="1404392"/>
                <a:ext cx="1224136"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6" name="Connecteur droit 5"/>
              <p:cNvCxnSpPr/>
              <p:nvPr/>
            </p:nvCxnSpPr>
            <p:spPr>
              <a:xfrm>
                <a:off x="5796136" y="1404392"/>
                <a:ext cx="0" cy="1512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4956904" y="1772816"/>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4956904" y="216545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4956904" y="253747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ZoneTexte 9"/>
            <p:cNvSpPr txBox="1"/>
            <p:nvPr/>
          </p:nvSpPr>
          <p:spPr>
            <a:xfrm>
              <a:off x="6905729" y="2911936"/>
              <a:ext cx="317716" cy="369332"/>
            </a:xfrm>
            <a:prstGeom prst="rect">
              <a:avLst/>
            </a:prstGeom>
            <a:noFill/>
          </p:spPr>
          <p:txBody>
            <a:bodyPr wrap="none" rtlCol="0">
              <a:spAutoFit/>
            </a:bodyPr>
            <a:lstStyle/>
            <a:p>
              <a:r>
                <a:rPr lang="fr-FR" dirty="0" smtClean="0"/>
                <a:t>A</a:t>
              </a:r>
              <a:endParaRPr lang="fr-FR" dirty="0"/>
            </a:p>
          </p:txBody>
        </p:sp>
        <p:sp>
          <p:nvSpPr>
            <p:cNvPr id="11" name="ZoneTexte 10"/>
            <p:cNvSpPr txBox="1"/>
            <p:nvPr/>
          </p:nvSpPr>
          <p:spPr>
            <a:xfrm>
              <a:off x="6912845" y="3294792"/>
              <a:ext cx="309700" cy="369332"/>
            </a:xfrm>
            <a:prstGeom prst="rect">
              <a:avLst/>
            </a:prstGeom>
            <a:noFill/>
          </p:spPr>
          <p:txBody>
            <a:bodyPr wrap="none" rtlCol="0">
              <a:spAutoFit/>
            </a:bodyPr>
            <a:lstStyle/>
            <a:p>
              <a:r>
                <a:rPr lang="fr-FR" dirty="0" smtClean="0"/>
                <a:t>B</a:t>
              </a:r>
              <a:endParaRPr lang="fr-FR" dirty="0"/>
            </a:p>
          </p:txBody>
        </p:sp>
        <p:sp>
          <p:nvSpPr>
            <p:cNvPr id="12" name="ZoneTexte 11"/>
            <p:cNvSpPr txBox="1"/>
            <p:nvPr/>
          </p:nvSpPr>
          <p:spPr>
            <a:xfrm>
              <a:off x="6912845" y="3674720"/>
              <a:ext cx="308098" cy="369332"/>
            </a:xfrm>
            <a:prstGeom prst="rect">
              <a:avLst/>
            </a:prstGeom>
            <a:noFill/>
          </p:spPr>
          <p:txBody>
            <a:bodyPr wrap="none" rtlCol="0">
              <a:spAutoFit/>
            </a:bodyPr>
            <a:lstStyle/>
            <a:p>
              <a:r>
                <a:rPr lang="fr-FR" dirty="0" smtClean="0"/>
                <a:t>C</a:t>
              </a:r>
              <a:endParaRPr lang="fr-FR" dirty="0"/>
            </a:p>
          </p:txBody>
        </p:sp>
        <p:sp>
          <p:nvSpPr>
            <p:cNvPr id="13" name="ZoneTexte 12"/>
            <p:cNvSpPr txBox="1"/>
            <p:nvPr/>
          </p:nvSpPr>
          <p:spPr>
            <a:xfrm>
              <a:off x="6912845" y="4047724"/>
              <a:ext cx="327334" cy="369332"/>
            </a:xfrm>
            <a:prstGeom prst="rect">
              <a:avLst/>
            </a:prstGeom>
            <a:noFill/>
          </p:spPr>
          <p:txBody>
            <a:bodyPr wrap="none" rtlCol="0">
              <a:spAutoFit/>
            </a:bodyPr>
            <a:lstStyle/>
            <a:p>
              <a:r>
                <a:rPr lang="fr-FR" dirty="0" smtClean="0"/>
                <a:t>D</a:t>
              </a:r>
              <a:endParaRPr lang="fr-FR" dirty="0"/>
            </a:p>
          </p:txBody>
        </p:sp>
        <p:sp>
          <p:nvSpPr>
            <p:cNvPr id="15" name="ZoneTexte 14"/>
            <p:cNvSpPr txBox="1"/>
            <p:nvPr/>
          </p:nvSpPr>
          <p:spPr>
            <a:xfrm>
              <a:off x="7541705" y="2904048"/>
              <a:ext cx="311304" cy="369332"/>
            </a:xfrm>
            <a:prstGeom prst="rect">
              <a:avLst/>
            </a:prstGeom>
            <a:noFill/>
          </p:spPr>
          <p:txBody>
            <a:bodyPr wrap="none" rtlCol="0">
              <a:spAutoFit/>
            </a:bodyPr>
            <a:lstStyle/>
            <a:p>
              <a:r>
                <a:rPr lang="fr-FR" b="1" dirty="0" smtClean="0">
                  <a:solidFill>
                    <a:schemeClr val="tx2">
                      <a:lumMod val="75000"/>
                    </a:schemeClr>
                  </a:solidFill>
                </a:rPr>
                <a:t>2</a:t>
              </a:r>
              <a:endParaRPr lang="fr-FR" b="1" dirty="0">
                <a:solidFill>
                  <a:schemeClr val="tx2">
                    <a:lumMod val="75000"/>
                  </a:schemeClr>
                </a:solidFill>
              </a:endParaRPr>
            </a:p>
          </p:txBody>
        </p:sp>
        <p:sp>
          <p:nvSpPr>
            <p:cNvPr id="16" name="ZoneTexte 15"/>
            <p:cNvSpPr txBox="1"/>
            <p:nvPr/>
          </p:nvSpPr>
          <p:spPr>
            <a:xfrm>
              <a:off x="7541705" y="3675404"/>
              <a:ext cx="311304" cy="369332"/>
            </a:xfrm>
            <a:prstGeom prst="rect">
              <a:avLst/>
            </a:prstGeom>
            <a:noFill/>
          </p:spPr>
          <p:txBody>
            <a:bodyPr wrap="none" rtlCol="0">
              <a:spAutoFit/>
            </a:bodyPr>
            <a:lstStyle/>
            <a:p>
              <a:r>
                <a:rPr lang="fr-FR" b="1" dirty="0" smtClean="0">
                  <a:solidFill>
                    <a:schemeClr val="tx2">
                      <a:lumMod val="75000"/>
                    </a:schemeClr>
                  </a:solidFill>
                </a:rPr>
                <a:t>1</a:t>
              </a:r>
              <a:endParaRPr lang="fr-FR" b="1" dirty="0">
                <a:solidFill>
                  <a:schemeClr val="tx2">
                    <a:lumMod val="75000"/>
                  </a:schemeClr>
                </a:solidFill>
              </a:endParaRPr>
            </a:p>
          </p:txBody>
        </p:sp>
        <p:sp>
          <p:nvSpPr>
            <p:cNvPr id="17" name="ZoneTexte 16"/>
            <p:cNvSpPr txBox="1"/>
            <p:nvPr/>
          </p:nvSpPr>
          <p:spPr>
            <a:xfrm>
              <a:off x="7541705" y="3293776"/>
              <a:ext cx="311304" cy="369332"/>
            </a:xfrm>
            <a:prstGeom prst="rect">
              <a:avLst/>
            </a:prstGeom>
            <a:noFill/>
          </p:spPr>
          <p:txBody>
            <a:bodyPr wrap="none" rtlCol="0">
              <a:spAutoFit/>
            </a:bodyPr>
            <a:lstStyle/>
            <a:p>
              <a:r>
                <a:rPr lang="fr-FR" b="1" dirty="0" smtClean="0">
                  <a:solidFill>
                    <a:schemeClr val="tx2">
                      <a:lumMod val="75000"/>
                    </a:schemeClr>
                  </a:solidFill>
                </a:rPr>
                <a:t>3</a:t>
              </a:r>
              <a:endParaRPr lang="fr-FR" b="1" dirty="0">
                <a:solidFill>
                  <a:schemeClr val="tx2">
                    <a:lumMod val="75000"/>
                  </a:schemeClr>
                </a:solidFill>
              </a:endParaRPr>
            </a:p>
          </p:txBody>
        </p:sp>
        <p:sp>
          <p:nvSpPr>
            <p:cNvPr id="18" name="ZoneTexte 17"/>
            <p:cNvSpPr txBox="1"/>
            <p:nvPr/>
          </p:nvSpPr>
          <p:spPr>
            <a:xfrm>
              <a:off x="7541705" y="4047724"/>
              <a:ext cx="311304" cy="369332"/>
            </a:xfrm>
            <a:prstGeom prst="rect">
              <a:avLst/>
            </a:prstGeom>
            <a:noFill/>
          </p:spPr>
          <p:txBody>
            <a:bodyPr wrap="none" rtlCol="0">
              <a:spAutoFit/>
            </a:bodyPr>
            <a:lstStyle/>
            <a:p>
              <a:r>
                <a:rPr lang="fr-FR" b="1" dirty="0" smtClean="0">
                  <a:solidFill>
                    <a:schemeClr val="tx2">
                      <a:lumMod val="75000"/>
                    </a:schemeClr>
                  </a:solidFill>
                </a:rPr>
                <a:t>4</a:t>
              </a:r>
              <a:endParaRPr lang="fr-FR" b="1" dirty="0">
                <a:solidFill>
                  <a:schemeClr val="tx2">
                    <a:lumMod val="75000"/>
                  </a:schemeClr>
                </a:solidFill>
              </a:endParaRPr>
            </a:p>
          </p:txBody>
        </p:sp>
      </p:grpSp>
      <p:grpSp>
        <p:nvGrpSpPr>
          <p:cNvPr id="20" name="Groupe 19"/>
          <p:cNvGrpSpPr/>
          <p:nvPr/>
        </p:nvGrpSpPr>
        <p:grpSpPr>
          <a:xfrm>
            <a:off x="631975" y="2977234"/>
            <a:ext cx="1875041" cy="1218776"/>
            <a:chOff x="2321718" y="174"/>
            <a:chExt cx="1452562" cy="944165"/>
          </a:xfrm>
        </p:grpSpPr>
        <p:sp>
          <p:nvSpPr>
            <p:cNvPr id="21" name="Rectangle à coins arrondis 20"/>
            <p:cNvSpPr/>
            <p:nvPr/>
          </p:nvSpPr>
          <p:spPr>
            <a:xfrm>
              <a:off x="2321718" y="174"/>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2" name="Rectangle 21"/>
            <p:cNvSpPr/>
            <p:nvPr/>
          </p:nvSpPr>
          <p:spPr>
            <a:xfrm>
              <a:off x="2367808" y="176010"/>
              <a:ext cx="1360382" cy="5924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L’ensemble des duels possibles sont simulés</a:t>
              </a:r>
              <a:endParaRPr lang="fr-FR" sz="1600" kern="1200" dirty="0"/>
            </a:p>
          </p:txBody>
        </p:sp>
      </p:grpSp>
      <p:grpSp>
        <p:nvGrpSpPr>
          <p:cNvPr id="23" name="Groupe 22"/>
          <p:cNvGrpSpPr/>
          <p:nvPr/>
        </p:nvGrpSpPr>
        <p:grpSpPr>
          <a:xfrm>
            <a:off x="2837229" y="4613134"/>
            <a:ext cx="1815546" cy="1180105"/>
            <a:chOff x="3881461" y="1559917"/>
            <a:chExt cx="1452562" cy="944165"/>
          </a:xfrm>
        </p:grpSpPr>
        <p:sp>
          <p:nvSpPr>
            <p:cNvPr id="24" name="Rectangle à coins arrondis 23"/>
            <p:cNvSpPr/>
            <p:nvPr/>
          </p:nvSpPr>
          <p:spPr>
            <a:xfrm>
              <a:off x="3881461" y="1559917"/>
              <a:ext cx="1452562" cy="944165"/>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ectangle 24"/>
            <p:cNvSpPr/>
            <p:nvPr/>
          </p:nvSpPr>
          <p:spPr>
            <a:xfrm>
              <a:off x="3927551" y="1814691"/>
              <a:ext cx="1360382" cy="4346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spAutoFit/>
            </a:bodyPr>
            <a:lstStyle/>
            <a:p>
              <a:pPr lvl="0" algn="ctr" defTabSz="577850">
                <a:lnSpc>
                  <a:spcPct val="90000"/>
                </a:lnSpc>
                <a:spcBef>
                  <a:spcPct val="0"/>
                </a:spcBef>
                <a:spcAft>
                  <a:spcPct val="35000"/>
                </a:spcAft>
              </a:pPr>
              <a:r>
                <a:rPr lang="fr-FR" sz="1600" kern="1200" dirty="0" smtClean="0"/>
                <a:t>Méthode de résolution</a:t>
              </a:r>
            </a:p>
          </p:txBody>
        </p:sp>
      </p:grpSp>
      <p:cxnSp>
        <p:nvCxnSpPr>
          <p:cNvPr id="31" name="Connecteur droit 30"/>
          <p:cNvCxnSpPr/>
          <p:nvPr/>
        </p:nvCxnSpPr>
        <p:spPr>
          <a:xfrm flipV="1">
            <a:off x="2716259" y="3695437"/>
            <a:ext cx="2719837" cy="1"/>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a:off x="2843808" y="3068960"/>
            <a:ext cx="2160240" cy="646331"/>
          </a:xfrm>
          <a:prstGeom prst="rect">
            <a:avLst/>
          </a:prstGeom>
          <a:noFill/>
        </p:spPr>
        <p:txBody>
          <a:bodyPr wrap="square" rtlCol="0">
            <a:spAutoFit/>
          </a:bodyPr>
          <a:lstStyle/>
          <a:p>
            <a:pPr algn="ctr"/>
            <a:r>
              <a:rPr lang="fr-FR" dirty="0" smtClean="0"/>
              <a:t>S’il existe un gagnant de Condorcet</a:t>
            </a:r>
            <a:endParaRPr lang="fr-FR" dirty="0"/>
          </a:p>
        </p:txBody>
      </p:sp>
      <p:sp>
        <p:nvSpPr>
          <p:cNvPr id="33" name="Ellipse 32"/>
          <p:cNvSpPr/>
          <p:nvPr/>
        </p:nvSpPr>
        <p:spPr>
          <a:xfrm>
            <a:off x="5580112" y="3244632"/>
            <a:ext cx="740962" cy="740962"/>
          </a:xfrm>
          <a:prstGeom prst="ellipse">
            <a:avLst/>
          </a:prstGeom>
          <a:solidFill>
            <a:srgbClr val="B3FFB3"/>
          </a:solidFill>
          <a:ln w="38100">
            <a:solidFill>
              <a:srgbClr val="00B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0" dirty="0">
              <a:solidFill>
                <a:schemeClr val="tx1"/>
              </a:solidFill>
            </a:endParaRPr>
          </a:p>
        </p:txBody>
      </p:sp>
      <p:sp>
        <p:nvSpPr>
          <p:cNvPr id="34" name="ZoneTexte 33"/>
          <p:cNvSpPr txBox="1"/>
          <p:nvPr/>
        </p:nvSpPr>
        <p:spPr>
          <a:xfrm>
            <a:off x="2051720" y="4293096"/>
            <a:ext cx="722381" cy="369332"/>
          </a:xfrm>
          <a:prstGeom prst="rect">
            <a:avLst/>
          </a:prstGeom>
          <a:noFill/>
        </p:spPr>
        <p:txBody>
          <a:bodyPr wrap="square" rtlCol="0">
            <a:spAutoFit/>
          </a:bodyPr>
          <a:lstStyle/>
          <a:p>
            <a:r>
              <a:rPr lang="fr-FR" dirty="0" smtClean="0"/>
              <a:t>Sinon</a:t>
            </a:r>
            <a:endParaRPr lang="fr-FR" dirty="0"/>
          </a:p>
        </p:txBody>
      </p:sp>
      <p:cxnSp>
        <p:nvCxnSpPr>
          <p:cNvPr id="35" name="Connecteur droit 34"/>
          <p:cNvCxnSpPr/>
          <p:nvPr/>
        </p:nvCxnSpPr>
        <p:spPr>
          <a:xfrm>
            <a:off x="1508740" y="4240749"/>
            <a:ext cx="1207519" cy="837914"/>
          </a:xfrm>
          <a:prstGeom prst="line">
            <a:avLst/>
          </a:prstGeom>
          <a:ln w="5715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5292080" y="4437112"/>
            <a:ext cx="3240360" cy="2246769"/>
          </a:xfrm>
          <a:prstGeom prst="rect">
            <a:avLst/>
          </a:prstGeom>
          <a:noFill/>
        </p:spPr>
        <p:txBody>
          <a:bodyPr wrap="square" rtlCol="0">
            <a:spAutoFit/>
          </a:bodyPr>
          <a:lstStyle/>
          <a:p>
            <a:pPr marL="285750" indent="-285750">
              <a:buFont typeface="Arial" pitchFamily="34" charset="0"/>
              <a:buChar char="•"/>
            </a:pPr>
            <a:r>
              <a:rPr lang="fr-FR" sz="2000" dirty="0" smtClean="0"/>
              <a:t>Rangement </a:t>
            </a:r>
            <a:r>
              <a:rPr lang="fr-FR" sz="2000" dirty="0"/>
              <a:t>des paires par ordre </a:t>
            </a:r>
            <a:r>
              <a:rPr lang="fr-FR" sz="2000" dirty="0" smtClean="0"/>
              <a:t>décroissant</a:t>
            </a:r>
          </a:p>
          <a:p>
            <a:pPr marL="285750" indent="-285750">
              <a:buFont typeface="Arial" pitchFamily="34" charset="0"/>
              <a:buChar char="•"/>
            </a:pPr>
            <a:r>
              <a:rPr lang="fr-FR" sz="2000" dirty="0" smtClean="0"/>
              <a:t>Système de points (Borda)</a:t>
            </a:r>
          </a:p>
          <a:p>
            <a:pPr marL="285750" indent="-285750">
              <a:buFont typeface="Arial" pitchFamily="34" charset="0"/>
              <a:buChar char="•"/>
            </a:pPr>
            <a:r>
              <a:rPr lang="fr-FR" sz="2000" dirty="0"/>
              <a:t>Méthode matricielles complexes (</a:t>
            </a:r>
            <a:r>
              <a:rPr lang="fr-FR" sz="2000" dirty="0" smtClean="0"/>
              <a:t>Schulze)</a:t>
            </a:r>
          </a:p>
          <a:p>
            <a:pPr marL="285750" indent="-285750">
              <a:buFont typeface="Arial" pitchFamily="34" charset="0"/>
              <a:buChar char="•"/>
            </a:pPr>
            <a:r>
              <a:rPr lang="fr-FR" sz="2000" dirty="0" smtClean="0"/>
              <a:t>Vote alternatif</a:t>
            </a:r>
          </a:p>
          <a:p>
            <a:pPr marL="285750" indent="-285750">
              <a:buFont typeface="Arial" pitchFamily="34" charset="0"/>
              <a:buChar char="•"/>
            </a:pPr>
            <a:r>
              <a:rPr lang="fr-FR" sz="2000" dirty="0" smtClean="0"/>
              <a:t>…</a:t>
            </a:r>
            <a:endParaRPr lang="fr-FR" sz="2000" dirty="0"/>
          </a:p>
        </p:txBody>
      </p:sp>
      <p:sp>
        <p:nvSpPr>
          <p:cNvPr id="39" name="Accolade ouvrante 38"/>
          <p:cNvSpPr/>
          <p:nvPr/>
        </p:nvSpPr>
        <p:spPr>
          <a:xfrm>
            <a:off x="4788024" y="4477762"/>
            <a:ext cx="432048" cy="211959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4129148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choix en deux étapes</a:t>
            </a:r>
            <a:endParaRPr lang="fr-FR" dirty="0"/>
          </a:p>
        </p:txBody>
      </p:sp>
      <p:sp>
        <p:nvSpPr>
          <p:cNvPr id="3" name="Espace réservé du contenu 2"/>
          <p:cNvSpPr>
            <a:spLocks noGrp="1"/>
          </p:cNvSpPr>
          <p:nvPr>
            <p:ph idx="1"/>
          </p:nvPr>
        </p:nvSpPr>
        <p:spPr>
          <a:xfrm>
            <a:off x="457200" y="1484784"/>
            <a:ext cx="8229600" cy="1108720"/>
          </a:xfrm>
        </p:spPr>
        <p:txBody>
          <a:bodyPr>
            <a:normAutofit/>
          </a:bodyPr>
          <a:lstStyle/>
          <a:p>
            <a:pPr marL="0" indent="0">
              <a:buNone/>
            </a:pPr>
            <a:r>
              <a:rPr lang="fr-FR" dirty="0" smtClean="0"/>
              <a:t>Pour y parvenir un système de vote procède à une simplification en deux temps</a:t>
            </a:r>
          </a:p>
        </p:txBody>
      </p:sp>
      <p:sp>
        <p:nvSpPr>
          <p:cNvPr id="8" name="Rectangle 7"/>
          <p:cNvSpPr/>
          <p:nvPr/>
        </p:nvSpPr>
        <p:spPr>
          <a:xfrm>
            <a:off x="1475656" y="2780929"/>
            <a:ext cx="2574032" cy="646331"/>
          </a:xfrm>
          <a:prstGeom prst="rect">
            <a:avLst/>
          </a:prstGeom>
        </p:spPr>
        <p:txBody>
          <a:bodyPr wrap="square">
            <a:spAutoFit/>
          </a:bodyPr>
          <a:lstStyle/>
          <a:p>
            <a:pPr algn="ctr"/>
            <a:r>
              <a:rPr lang="fr-FR" dirty="0" smtClean="0">
                <a:solidFill>
                  <a:srgbClr val="C00000"/>
                </a:solidFill>
              </a:rPr>
              <a:t>1. Un </a:t>
            </a:r>
            <a:r>
              <a:rPr lang="fr-FR" dirty="0">
                <a:solidFill>
                  <a:srgbClr val="C00000"/>
                </a:solidFill>
              </a:rPr>
              <a:t>formatage des opinions </a:t>
            </a:r>
            <a:r>
              <a:rPr lang="fr-FR" dirty="0" smtClean="0">
                <a:solidFill>
                  <a:srgbClr val="C00000"/>
                </a:solidFill>
              </a:rPr>
              <a:t>individuelles</a:t>
            </a:r>
            <a:endParaRPr lang="fr-FR" dirty="0">
              <a:solidFill>
                <a:srgbClr val="C00000"/>
              </a:solidFill>
            </a:endParaRPr>
          </a:p>
        </p:txBody>
      </p:sp>
      <p:grpSp>
        <p:nvGrpSpPr>
          <p:cNvPr id="4" name="Groupe 3"/>
          <p:cNvGrpSpPr/>
          <p:nvPr/>
        </p:nvGrpSpPr>
        <p:grpSpPr>
          <a:xfrm>
            <a:off x="1132149" y="4023717"/>
            <a:ext cx="342203" cy="432048"/>
            <a:chOff x="539552" y="4725144"/>
            <a:chExt cx="648072" cy="818222"/>
          </a:xfrm>
        </p:grpSpPr>
        <p:sp>
          <p:nvSpPr>
            <p:cNvPr id="5" name="Arrondir un rectangle avec un coin du même côté 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 name="Pensées 6"/>
          <p:cNvSpPr/>
          <p:nvPr/>
        </p:nvSpPr>
        <p:spPr>
          <a:xfrm>
            <a:off x="1237536" y="3427260"/>
            <a:ext cx="806944" cy="485972"/>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 name="Flèche droite 8"/>
          <p:cNvSpPr/>
          <p:nvPr/>
        </p:nvSpPr>
        <p:spPr>
          <a:xfrm>
            <a:off x="1763688" y="4147152"/>
            <a:ext cx="2137499" cy="23503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3935216" y="4011677"/>
            <a:ext cx="917848" cy="5059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Choix individuel</a:t>
            </a:r>
            <a:endParaRPr lang="fr-FR" sz="1400" dirty="0"/>
          </a:p>
        </p:txBody>
      </p:sp>
      <p:sp>
        <p:nvSpPr>
          <p:cNvPr id="11" name="Rectangle 10"/>
          <p:cNvSpPr/>
          <p:nvPr/>
        </p:nvSpPr>
        <p:spPr>
          <a:xfrm>
            <a:off x="5160599" y="2953414"/>
            <a:ext cx="1901674" cy="369332"/>
          </a:xfrm>
          <a:prstGeom prst="rect">
            <a:avLst/>
          </a:prstGeom>
        </p:spPr>
        <p:txBody>
          <a:bodyPr wrap="none">
            <a:spAutoFit/>
          </a:bodyPr>
          <a:lstStyle/>
          <a:p>
            <a:pPr algn="ctr"/>
            <a:r>
              <a:rPr lang="fr-FR" dirty="0" smtClean="0">
                <a:solidFill>
                  <a:srgbClr val="006600"/>
                </a:solidFill>
              </a:rPr>
              <a:t>2. Une </a:t>
            </a:r>
            <a:r>
              <a:rPr lang="fr-FR" dirty="0">
                <a:solidFill>
                  <a:srgbClr val="006600"/>
                </a:solidFill>
              </a:rPr>
              <a:t>agrégation </a:t>
            </a:r>
          </a:p>
        </p:txBody>
      </p:sp>
      <p:grpSp>
        <p:nvGrpSpPr>
          <p:cNvPr id="20" name="Groupe 19"/>
          <p:cNvGrpSpPr/>
          <p:nvPr/>
        </p:nvGrpSpPr>
        <p:grpSpPr>
          <a:xfrm>
            <a:off x="1132149" y="4832747"/>
            <a:ext cx="342203" cy="432048"/>
            <a:chOff x="539552" y="4725144"/>
            <a:chExt cx="648072" cy="818222"/>
          </a:xfrm>
        </p:grpSpPr>
        <p:sp>
          <p:nvSpPr>
            <p:cNvPr id="24" name="Arrondir un rectangle avec un coin du même côté 2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1" name="Pensées 20"/>
          <p:cNvSpPr/>
          <p:nvPr/>
        </p:nvSpPr>
        <p:spPr>
          <a:xfrm>
            <a:off x="1237536" y="4236290"/>
            <a:ext cx="806944" cy="485972"/>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2" name="Flèche droite 21"/>
          <p:cNvSpPr/>
          <p:nvPr/>
        </p:nvSpPr>
        <p:spPr>
          <a:xfrm>
            <a:off x="1763688" y="4956182"/>
            <a:ext cx="2137499" cy="23503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7" name="Groupe 26"/>
          <p:cNvGrpSpPr/>
          <p:nvPr/>
        </p:nvGrpSpPr>
        <p:grpSpPr>
          <a:xfrm>
            <a:off x="1115616" y="5656853"/>
            <a:ext cx="342203" cy="432048"/>
            <a:chOff x="539552" y="4725144"/>
            <a:chExt cx="648072" cy="818222"/>
          </a:xfrm>
        </p:grpSpPr>
        <p:sp>
          <p:nvSpPr>
            <p:cNvPr id="31" name="Arrondir un rectangle avec un coin du même côté 3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8" name="Pensées 27"/>
          <p:cNvSpPr/>
          <p:nvPr/>
        </p:nvSpPr>
        <p:spPr>
          <a:xfrm>
            <a:off x="1221003" y="5060396"/>
            <a:ext cx="806944" cy="485972"/>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9" name="Flèche droite 28"/>
          <p:cNvSpPr/>
          <p:nvPr/>
        </p:nvSpPr>
        <p:spPr>
          <a:xfrm>
            <a:off x="1747155" y="5780288"/>
            <a:ext cx="2137499" cy="235035"/>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avec flèche 33"/>
          <p:cNvCxnSpPr/>
          <p:nvPr/>
        </p:nvCxnSpPr>
        <p:spPr>
          <a:xfrm>
            <a:off x="4995312" y="4264669"/>
            <a:ext cx="2232248" cy="457593"/>
          </a:xfrm>
          <a:prstGeom prst="straightConnector1">
            <a:avLst/>
          </a:prstGeom>
          <a:ln w="762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4923304" y="5086774"/>
            <a:ext cx="2304256" cy="0"/>
          </a:xfrm>
          <a:prstGeom prst="straightConnector1">
            <a:avLst/>
          </a:prstGeom>
          <a:ln w="76200">
            <a:solidFill>
              <a:srgbClr val="006600"/>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4923304" y="5445224"/>
            <a:ext cx="2304256" cy="541720"/>
          </a:xfrm>
          <a:prstGeom prst="straightConnector1">
            <a:avLst/>
          </a:prstGeom>
          <a:ln w="762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3935216" y="4807890"/>
            <a:ext cx="917848" cy="5059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Choix individuel</a:t>
            </a:r>
            <a:endParaRPr lang="fr-FR" sz="1400" dirty="0"/>
          </a:p>
        </p:txBody>
      </p:sp>
      <p:sp>
        <p:nvSpPr>
          <p:cNvPr id="35" name="Rectangle 34"/>
          <p:cNvSpPr/>
          <p:nvPr/>
        </p:nvSpPr>
        <p:spPr>
          <a:xfrm>
            <a:off x="3935216" y="5656853"/>
            <a:ext cx="917848" cy="5059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Choix individuel</a:t>
            </a:r>
            <a:endParaRPr lang="fr-FR" sz="1400" dirty="0"/>
          </a:p>
        </p:txBody>
      </p:sp>
      <p:sp>
        <p:nvSpPr>
          <p:cNvPr id="36" name="Rectangle 35"/>
          <p:cNvSpPr/>
          <p:nvPr/>
        </p:nvSpPr>
        <p:spPr>
          <a:xfrm>
            <a:off x="7380312" y="4833782"/>
            <a:ext cx="917848" cy="50598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fr-FR" sz="1400" dirty="0" smtClean="0"/>
              <a:t>Choix social</a:t>
            </a:r>
            <a:endParaRPr lang="fr-FR" sz="1400" dirty="0"/>
          </a:p>
        </p:txBody>
      </p:sp>
    </p:spTree>
    <p:extLst>
      <p:ext uri="{BB962C8B-B14F-4D97-AF65-F5344CB8AC3E}">
        <p14:creationId xmlns:p14="http://schemas.microsoft.com/office/powerpoint/2010/main" val="29644612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Méthode</a:t>
            </a:r>
            <a:r>
              <a:rPr lang="fr-FR" b="1" dirty="0"/>
              <a:t>s</a:t>
            </a:r>
            <a:r>
              <a:rPr lang="fr-FR" dirty="0"/>
              <a:t> de Condorcet</a:t>
            </a:r>
          </a:p>
        </p:txBody>
      </p:sp>
      <p:sp>
        <p:nvSpPr>
          <p:cNvPr id="3" name="Espace réservé du contenu 2"/>
          <p:cNvSpPr>
            <a:spLocks noGrp="1"/>
          </p:cNvSpPr>
          <p:nvPr>
            <p:ph idx="1"/>
          </p:nvPr>
        </p:nvSpPr>
        <p:spPr/>
        <p:txBody>
          <a:bodyPr/>
          <a:lstStyle/>
          <a:p>
            <a:r>
              <a:rPr lang="fr-FR" dirty="0" smtClean="0"/>
              <a:t>Inutilisable à grande échelle sans vote électronique</a:t>
            </a:r>
          </a:p>
          <a:p>
            <a:r>
              <a:rPr lang="fr-FR" dirty="0" smtClean="0"/>
              <a:t>S’il est possible de classer les candidats sur une échelle droite/gauche, favorise énormément le centre.</a:t>
            </a:r>
          </a:p>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1507872569"/>
              </p:ext>
            </p:extLst>
          </p:nvPr>
        </p:nvGraphicFramePr>
        <p:xfrm>
          <a:off x="1043608" y="5589240"/>
          <a:ext cx="7124438" cy="1008010"/>
        </p:xfrm>
        <a:graphic>
          <a:graphicData uri="http://schemas.openxmlformats.org/drawingml/2006/table">
            <a:tbl>
              <a:tblPr firstRow="1" firstCol="1" bandRow="1">
                <a:tableStyleId>{5C22544A-7EE6-4342-B048-85BDC9FD1C3A}</a:tableStyleId>
              </a:tblPr>
              <a:tblGrid>
                <a:gridCol w="1080120"/>
                <a:gridCol w="1124346"/>
                <a:gridCol w="787718"/>
                <a:gridCol w="1040264"/>
                <a:gridCol w="1019174"/>
                <a:gridCol w="1026235"/>
                <a:gridCol w="1046581"/>
              </a:tblGrid>
              <a:tr h="117013">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428890">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t>Moyen</a:t>
                      </a:r>
                      <a:endParaRPr lang="fr-FR" sz="1600" dirty="0"/>
                    </a:p>
                  </a:txBody>
                  <a:tcPr anchor="ctr">
                    <a:solidFill>
                      <a:srgbClr val="FFC000"/>
                    </a:solidFill>
                  </a:tcPr>
                </a:tc>
              </a:tr>
            </a:tbl>
          </a:graphicData>
        </a:graphic>
      </p:graphicFrame>
    </p:spTree>
    <p:extLst>
      <p:ext uri="{BB962C8B-B14F-4D97-AF65-F5344CB8AC3E}">
        <p14:creationId xmlns:p14="http://schemas.microsoft.com/office/powerpoint/2010/main" val="34991651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Méthode</a:t>
            </a:r>
            <a:r>
              <a:rPr lang="fr-FR" b="1" dirty="0"/>
              <a:t>s</a:t>
            </a:r>
            <a:r>
              <a:rPr lang="fr-FR" dirty="0"/>
              <a:t> de Condorcet</a:t>
            </a:r>
          </a:p>
        </p:txBody>
      </p:sp>
      <p:graphicFrame>
        <p:nvGraphicFramePr>
          <p:cNvPr id="4" name="Tableau 3"/>
          <p:cNvGraphicFramePr>
            <a:graphicFrameLocks noGrp="1"/>
          </p:cNvGraphicFramePr>
          <p:nvPr>
            <p:extLst>
              <p:ext uri="{D42A27DB-BD31-4B8C-83A1-F6EECF244321}">
                <p14:modId xmlns:p14="http://schemas.microsoft.com/office/powerpoint/2010/main" val="810418953"/>
              </p:ext>
            </p:extLst>
          </p:nvPr>
        </p:nvGraphicFramePr>
        <p:xfrm>
          <a:off x="1907704" y="1772816"/>
          <a:ext cx="4978896" cy="4023360"/>
        </p:xfrm>
        <a:graphic>
          <a:graphicData uri="http://schemas.openxmlformats.org/drawingml/2006/table">
            <a:tbl>
              <a:tblPr/>
              <a:tblGrid>
                <a:gridCol w="1810544"/>
                <a:gridCol w="720080"/>
                <a:gridCol w="720080"/>
                <a:gridCol w="1728192"/>
              </a:tblGrid>
              <a:tr h="0">
                <a:tc>
                  <a:txBody>
                    <a:bodyPr/>
                    <a:lstStyle/>
                    <a:p>
                      <a:r>
                        <a:rPr lang="fr-FR" b="1" dirty="0"/>
                        <a:t>Candidat</a:t>
                      </a:r>
                    </a:p>
                  </a:txBody>
                  <a:tcPr anchor="ctr">
                    <a:lnL>
                      <a:noFill/>
                    </a:lnL>
                    <a:lnR>
                      <a:noFill/>
                    </a:lnR>
                    <a:lnT>
                      <a:noFill/>
                    </a:lnT>
                    <a:lnB>
                      <a:noFill/>
                    </a:lnB>
                  </a:tcPr>
                </a:tc>
                <a:tc>
                  <a:txBody>
                    <a:bodyPr/>
                    <a:lstStyle/>
                    <a:p>
                      <a:pPr algn="ctr"/>
                      <a:r>
                        <a:rPr lang="fr-FR" b="1" dirty="0"/>
                        <a:t>(%)</a:t>
                      </a:r>
                    </a:p>
                  </a:txBody>
                  <a:tcPr anchor="ctr">
                    <a:lnL>
                      <a:noFill/>
                    </a:lnL>
                    <a:lnR>
                      <a:noFill/>
                    </a:lnR>
                    <a:lnT>
                      <a:noFill/>
                    </a:lnT>
                    <a:lnB>
                      <a:noFill/>
                    </a:lnB>
                  </a:tcPr>
                </a:tc>
                <a:tc>
                  <a:txBody>
                    <a:bodyPr/>
                    <a:lstStyle/>
                    <a:p>
                      <a:pPr algn="ctr"/>
                      <a:r>
                        <a:rPr lang="fr-FR" b="1" dirty="0"/>
                        <a:t>(%)</a:t>
                      </a:r>
                    </a:p>
                  </a:txBody>
                  <a:tcPr anchor="ctr">
                    <a:lnL>
                      <a:noFill/>
                    </a:lnL>
                    <a:lnR>
                      <a:noFill/>
                    </a:lnR>
                    <a:lnT>
                      <a:noFill/>
                    </a:lnT>
                    <a:lnB>
                      <a:noFill/>
                    </a:lnB>
                  </a:tcPr>
                </a:tc>
                <a:tc>
                  <a:txBody>
                    <a:bodyPr/>
                    <a:lstStyle/>
                    <a:p>
                      <a:pPr algn="r"/>
                      <a:r>
                        <a:rPr lang="fr-FR" b="1" dirty="0">
                          <a:effectLst/>
                        </a:rPr>
                        <a:t>Candidat</a:t>
                      </a:r>
                    </a:p>
                  </a:txBody>
                  <a:tcPr anchor="ctr">
                    <a:lnL>
                      <a:noFill/>
                    </a:lnL>
                    <a:lnR>
                      <a:noFill/>
                    </a:lnR>
                    <a:lnT>
                      <a:noFill/>
                    </a:lnT>
                    <a:lnB>
                      <a:noFill/>
                    </a:lnB>
                  </a:tcPr>
                </a:tc>
              </a:tr>
              <a:tr h="0">
                <a:tc>
                  <a:txBody>
                    <a:bodyPr/>
                    <a:lstStyle/>
                    <a:p>
                      <a:r>
                        <a:rPr lang="fr-FR"/>
                        <a:t>F. </a:t>
                      </a:r>
                      <a:r>
                        <a:rPr lang="fr-FR" cap="small">
                          <a:effectLst/>
                        </a:rPr>
                        <a:t>Hollande</a:t>
                      </a:r>
                      <a:endParaRPr lang="fr-FR"/>
                    </a:p>
                  </a:txBody>
                  <a:tcPr anchor="ctr">
                    <a:lnL>
                      <a:noFill/>
                    </a:lnL>
                    <a:lnR>
                      <a:noFill/>
                    </a:lnR>
                    <a:lnT>
                      <a:noFill/>
                    </a:lnT>
                    <a:lnB>
                      <a:noFill/>
                    </a:lnB>
                  </a:tcPr>
                </a:tc>
                <a:tc>
                  <a:txBody>
                    <a:bodyPr/>
                    <a:lstStyle/>
                    <a:p>
                      <a:pPr algn="ctr"/>
                      <a:r>
                        <a:rPr lang="fr-FR" b="1" dirty="0">
                          <a:effectLst/>
                        </a:rPr>
                        <a:t>56</a:t>
                      </a:r>
                    </a:p>
                  </a:txBody>
                  <a:tcPr anchor="ctr">
                    <a:lnL>
                      <a:noFill/>
                    </a:lnL>
                    <a:lnR>
                      <a:noFill/>
                    </a:lnR>
                    <a:lnT>
                      <a:noFill/>
                    </a:lnT>
                    <a:lnB>
                      <a:noFill/>
                    </a:lnB>
                    <a:solidFill>
                      <a:srgbClr val="FFFF00"/>
                    </a:solidFill>
                  </a:tcPr>
                </a:tc>
                <a:tc>
                  <a:txBody>
                    <a:bodyPr/>
                    <a:lstStyle/>
                    <a:p>
                      <a:pPr algn="ctr"/>
                      <a:r>
                        <a:rPr lang="fr-FR">
                          <a:effectLst/>
                        </a:rPr>
                        <a:t>44</a:t>
                      </a:r>
                    </a:p>
                  </a:txBody>
                  <a:tcPr anchor="ctr">
                    <a:lnL>
                      <a:noFill/>
                    </a:lnL>
                    <a:lnR>
                      <a:noFill/>
                    </a:lnR>
                    <a:lnT>
                      <a:noFill/>
                    </a:lnT>
                    <a:lnB>
                      <a:noFill/>
                    </a:lnB>
                  </a:tcPr>
                </a:tc>
                <a:tc>
                  <a:txBody>
                    <a:bodyPr/>
                    <a:lstStyle/>
                    <a:p>
                      <a:pPr algn="r"/>
                      <a:r>
                        <a:rPr lang="fr-FR">
                          <a:effectLst/>
                        </a:rPr>
                        <a:t>N. </a:t>
                      </a:r>
                      <a:r>
                        <a:rPr lang="fr-FR" cap="small">
                          <a:effectLst/>
                        </a:rPr>
                        <a:t>Sarkozy</a:t>
                      </a:r>
                      <a:endParaRPr lang="fr-FR">
                        <a:effectLst/>
                      </a:endParaRPr>
                    </a:p>
                  </a:txBody>
                  <a:tcPr anchor="ctr">
                    <a:lnL>
                      <a:noFill/>
                    </a:lnL>
                    <a:lnR>
                      <a:noFill/>
                    </a:lnR>
                    <a:lnT>
                      <a:noFill/>
                    </a:lnT>
                    <a:lnB>
                      <a:noFill/>
                    </a:lnB>
                  </a:tcPr>
                </a:tc>
              </a:tr>
              <a:tr h="0">
                <a:tc>
                  <a:txBody>
                    <a:bodyPr/>
                    <a:lstStyle/>
                    <a:p>
                      <a:r>
                        <a:rPr lang="fr-FR"/>
                        <a:t>F. </a:t>
                      </a:r>
                      <a:r>
                        <a:rPr lang="fr-FR" cap="small">
                          <a:effectLst/>
                        </a:rPr>
                        <a:t>Hollande</a:t>
                      </a:r>
                      <a:endParaRPr lang="fr-FR"/>
                    </a:p>
                  </a:txBody>
                  <a:tcPr anchor="ctr">
                    <a:lnL>
                      <a:noFill/>
                    </a:lnL>
                    <a:lnR>
                      <a:noFill/>
                    </a:lnR>
                    <a:lnT>
                      <a:noFill/>
                    </a:lnT>
                    <a:lnB>
                      <a:noFill/>
                    </a:lnB>
                  </a:tcPr>
                </a:tc>
                <a:tc>
                  <a:txBody>
                    <a:bodyPr/>
                    <a:lstStyle/>
                    <a:p>
                      <a:pPr algn="ctr"/>
                      <a:r>
                        <a:rPr lang="fr-FR" b="1" dirty="0">
                          <a:effectLst/>
                        </a:rPr>
                        <a:t>67</a:t>
                      </a:r>
                    </a:p>
                  </a:txBody>
                  <a:tcPr anchor="ctr">
                    <a:lnL>
                      <a:noFill/>
                    </a:lnL>
                    <a:lnR>
                      <a:noFill/>
                    </a:lnR>
                    <a:lnT>
                      <a:noFill/>
                    </a:lnT>
                    <a:lnB>
                      <a:noFill/>
                    </a:lnB>
                    <a:solidFill>
                      <a:srgbClr val="FFFF00"/>
                    </a:solidFill>
                  </a:tcPr>
                </a:tc>
                <a:tc>
                  <a:txBody>
                    <a:bodyPr/>
                    <a:lstStyle/>
                    <a:p>
                      <a:pPr algn="ctr"/>
                      <a:r>
                        <a:rPr lang="fr-FR">
                          <a:effectLst/>
                        </a:rPr>
                        <a:t>33</a:t>
                      </a:r>
                    </a:p>
                  </a:txBody>
                  <a:tcPr anchor="ctr">
                    <a:lnL>
                      <a:noFill/>
                    </a:lnL>
                    <a:lnR>
                      <a:noFill/>
                    </a:lnR>
                    <a:lnT>
                      <a:noFill/>
                    </a:lnT>
                    <a:lnB>
                      <a:noFill/>
                    </a:lnB>
                  </a:tcPr>
                </a:tc>
                <a:tc>
                  <a:txBody>
                    <a:bodyPr/>
                    <a:lstStyle/>
                    <a:p>
                      <a:pPr algn="r"/>
                      <a:r>
                        <a:rPr lang="fr-FR">
                          <a:effectLst/>
                        </a:rPr>
                        <a:t>J.-L. </a:t>
                      </a:r>
                      <a:r>
                        <a:rPr lang="fr-FR" cap="small">
                          <a:effectLst/>
                        </a:rPr>
                        <a:t>Mélenchon</a:t>
                      </a:r>
                      <a:endParaRPr lang="fr-FR">
                        <a:effectLst/>
                      </a:endParaRPr>
                    </a:p>
                  </a:txBody>
                  <a:tcPr anchor="ctr">
                    <a:lnL>
                      <a:noFill/>
                    </a:lnL>
                    <a:lnR>
                      <a:noFill/>
                    </a:lnR>
                    <a:lnT>
                      <a:noFill/>
                    </a:lnT>
                    <a:lnB>
                      <a:noFill/>
                    </a:lnB>
                  </a:tcPr>
                </a:tc>
              </a:tr>
              <a:tr h="0">
                <a:tc>
                  <a:txBody>
                    <a:bodyPr/>
                    <a:lstStyle/>
                    <a:p>
                      <a:r>
                        <a:rPr lang="fr-FR"/>
                        <a:t>F. </a:t>
                      </a:r>
                      <a:r>
                        <a:rPr lang="fr-FR" cap="small">
                          <a:effectLst/>
                        </a:rPr>
                        <a:t>Hollande</a:t>
                      </a:r>
                      <a:endParaRPr lang="fr-FR"/>
                    </a:p>
                  </a:txBody>
                  <a:tcPr anchor="ctr">
                    <a:lnL>
                      <a:noFill/>
                    </a:lnL>
                    <a:lnR>
                      <a:noFill/>
                    </a:lnR>
                    <a:lnT>
                      <a:noFill/>
                    </a:lnT>
                    <a:lnB>
                      <a:noFill/>
                    </a:lnB>
                  </a:tcPr>
                </a:tc>
                <a:tc>
                  <a:txBody>
                    <a:bodyPr/>
                    <a:lstStyle/>
                    <a:p>
                      <a:pPr algn="ctr"/>
                      <a:r>
                        <a:rPr lang="fr-FR" b="1" dirty="0">
                          <a:effectLst/>
                        </a:rPr>
                        <a:t>70</a:t>
                      </a:r>
                    </a:p>
                  </a:txBody>
                  <a:tcPr anchor="ctr">
                    <a:lnL>
                      <a:noFill/>
                    </a:lnL>
                    <a:lnR>
                      <a:noFill/>
                    </a:lnR>
                    <a:lnT>
                      <a:noFill/>
                    </a:lnT>
                    <a:lnB>
                      <a:noFill/>
                    </a:lnB>
                    <a:solidFill>
                      <a:srgbClr val="FFFF00"/>
                    </a:solidFill>
                  </a:tcPr>
                </a:tc>
                <a:tc>
                  <a:txBody>
                    <a:bodyPr/>
                    <a:lstStyle/>
                    <a:p>
                      <a:pPr algn="ctr"/>
                      <a:r>
                        <a:rPr lang="fr-FR">
                          <a:effectLst/>
                        </a:rPr>
                        <a:t>30</a:t>
                      </a:r>
                    </a:p>
                  </a:txBody>
                  <a:tcPr anchor="ctr">
                    <a:lnL>
                      <a:noFill/>
                    </a:lnL>
                    <a:lnR>
                      <a:noFill/>
                    </a:lnR>
                    <a:lnT>
                      <a:noFill/>
                    </a:lnT>
                    <a:lnB>
                      <a:noFill/>
                    </a:lnB>
                  </a:tcPr>
                </a:tc>
                <a:tc>
                  <a:txBody>
                    <a:bodyPr/>
                    <a:lstStyle/>
                    <a:p>
                      <a:pPr algn="r"/>
                      <a:r>
                        <a:rPr lang="fr-FR">
                          <a:effectLst/>
                        </a:rPr>
                        <a:t>M. </a:t>
                      </a:r>
                      <a:r>
                        <a:rPr lang="fr-FR" cap="small">
                          <a:effectLst/>
                        </a:rPr>
                        <a:t>Le Pen</a:t>
                      </a:r>
                      <a:endParaRPr lang="fr-FR">
                        <a:effectLst/>
                      </a:endParaRPr>
                    </a:p>
                  </a:txBody>
                  <a:tcPr anchor="ctr">
                    <a:lnL>
                      <a:noFill/>
                    </a:lnL>
                    <a:lnR>
                      <a:noFill/>
                    </a:lnR>
                    <a:lnT>
                      <a:noFill/>
                    </a:lnT>
                    <a:lnB>
                      <a:noFill/>
                    </a:lnB>
                  </a:tcPr>
                </a:tc>
              </a:tr>
              <a:tr h="0">
                <a:tc>
                  <a:txBody>
                    <a:bodyPr/>
                    <a:lstStyle/>
                    <a:p>
                      <a:r>
                        <a:rPr lang="fr-FR"/>
                        <a:t>F. </a:t>
                      </a:r>
                      <a:r>
                        <a:rPr lang="fr-FR" cap="small">
                          <a:effectLst/>
                        </a:rPr>
                        <a:t>Hollande</a:t>
                      </a:r>
                      <a:endParaRPr lang="fr-FR"/>
                    </a:p>
                  </a:txBody>
                  <a:tcPr anchor="ctr">
                    <a:lnL>
                      <a:noFill/>
                    </a:lnL>
                    <a:lnR>
                      <a:noFill/>
                    </a:lnR>
                    <a:lnT>
                      <a:noFill/>
                    </a:lnT>
                    <a:lnB>
                      <a:noFill/>
                    </a:lnB>
                  </a:tcPr>
                </a:tc>
                <a:tc>
                  <a:txBody>
                    <a:bodyPr/>
                    <a:lstStyle/>
                    <a:p>
                      <a:pPr algn="ctr"/>
                      <a:r>
                        <a:rPr lang="fr-FR"/>
                        <a:t>47</a:t>
                      </a:r>
                    </a:p>
                  </a:txBody>
                  <a:tcPr anchor="ctr">
                    <a:lnL>
                      <a:noFill/>
                    </a:lnL>
                    <a:lnR>
                      <a:noFill/>
                    </a:lnR>
                    <a:lnT>
                      <a:noFill/>
                    </a:lnT>
                    <a:lnB>
                      <a:noFill/>
                    </a:lnB>
                  </a:tcPr>
                </a:tc>
                <a:tc>
                  <a:txBody>
                    <a:bodyPr/>
                    <a:lstStyle/>
                    <a:p>
                      <a:pPr algn="ctr"/>
                      <a:r>
                        <a:rPr lang="fr-FR" b="1" dirty="0">
                          <a:effectLst/>
                        </a:rPr>
                        <a:t>53</a:t>
                      </a:r>
                    </a:p>
                  </a:txBody>
                  <a:tcPr anchor="ctr">
                    <a:lnL>
                      <a:noFill/>
                    </a:lnL>
                    <a:lnR>
                      <a:noFill/>
                    </a:lnR>
                    <a:lnT>
                      <a:noFill/>
                    </a:lnT>
                    <a:lnB>
                      <a:noFill/>
                    </a:lnB>
                    <a:solidFill>
                      <a:srgbClr val="FFFF00"/>
                    </a:solidFill>
                  </a:tcPr>
                </a:tc>
                <a:tc>
                  <a:txBody>
                    <a:bodyPr/>
                    <a:lstStyle/>
                    <a:p>
                      <a:pPr algn="r"/>
                      <a:r>
                        <a:rPr lang="fr-FR">
                          <a:effectLst/>
                        </a:rPr>
                        <a:t>F. </a:t>
                      </a:r>
                      <a:r>
                        <a:rPr lang="fr-FR" cap="small">
                          <a:effectLst/>
                        </a:rPr>
                        <a:t>Bayrou</a:t>
                      </a:r>
                      <a:endParaRPr lang="fr-FR">
                        <a:effectLst/>
                      </a:endParaRPr>
                    </a:p>
                  </a:txBody>
                  <a:tcPr anchor="ctr">
                    <a:lnL>
                      <a:noFill/>
                    </a:lnL>
                    <a:lnR>
                      <a:noFill/>
                    </a:lnR>
                    <a:lnT>
                      <a:noFill/>
                    </a:lnT>
                    <a:lnB>
                      <a:noFill/>
                    </a:lnB>
                  </a:tcPr>
                </a:tc>
              </a:tr>
              <a:tr h="0">
                <a:tc>
                  <a:txBody>
                    <a:bodyPr/>
                    <a:lstStyle/>
                    <a:p>
                      <a:r>
                        <a:rPr lang="fr-FR"/>
                        <a:t>N. </a:t>
                      </a:r>
                      <a:r>
                        <a:rPr lang="fr-FR" cap="small">
                          <a:effectLst/>
                        </a:rPr>
                        <a:t>Sarkozy</a:t>
                      </a:r>
                      <a:endParaRPr lang="fr-FR"/>
                    </a:p>
                  </a:txBody>
                  <a:tcPr anchor="ctr">
                    <a:lnL>
                      <a:noFill/>
                    </a:lnL>
                    <a:lnR>
                      <a:noFill/>
                    </a:lnR>
                    <a:lnT>
                      <a:noFill/>
                    </a:lnT>
                    <a:lnB>
                      <a:noFill/>
                    </a:lnB>
                  </a:tcPr>
                </a:tc>
                <a:tc>
                  <a:txBody>
                    <a:bodyPr/>
                    <a:lstStyle/>
                    <a:p>
                      <a:pPr algn="ctr"/>
                      <a:r>
                        <a:rPr lang="fr-FR">
                          <a:effectLst/>
                        </a:rPr>
                        <a:t>50</a:t>
                      </a:r>
                    </a:p>
                  </a:txBody>
                  <a:tcPr anchor="ctr">
                    <a:lnL>
                      <a:noFill/>
                    </a:lnL>
                    <a:lnR>
                      <a:noFill/>
                    </a:lnR>
                    <a:lnT>
                      <a:noFill/>
                    </a:lnT>
                    <a:lnB>
                      <a:noFill/>
                    </a:lnB>
                    <a:solidFill>
                      <a:srgbClr val="C8FF78"/>
                    </a:solidFill>
                  </a:tcPr>
                </a:tc>
                <a:tc>
                  <a:txBody>
                    <a:bodyPr/>
                    <a:lstStyle/>
                    <a:p>
                      <a:pPr algn="ctr"/>
                      <a:r>
                        <a:rPr lang="fr-FR" dirty="0">
                          <a:effectLst/>
                        </a:rPr>
                        <a:t>50</a:t>
                      </a:r>
                    </a:p>
                  </a:txBody>
                  <a:tcPr anchor="ctr">
                    <a:lnL>
                      <a:noFill/>
                    </a:lnL>
                    <a:lnR>
                      <a:noFill/>
                    </a:lnR>
                    <a:lnT>
                      <a:noFill/>
                    </a:lnT>
                    <a:lnB>
                      <a:noFill/>
                    </a:lnB>
                    <a:solidFill>
                      <a:srgbClr val="C8FF78"/>
                    </a:solidFill>
                  </a:tcPr>
                </a:tc>
                <a:tc>
                  <a:txBody>
                    <a:bodyPr/>
                    <a:lstStyle/>
                    <a:p>
                      <a:pPr algn="r"/>
                      <a:r>
                        <a:rPr lang="fr-FR">
                          <a:effectLst/>
                        </a:rPr>
                        <a:t>J.-L. </a:t>
                      </a:r>
                      <a:r>
                        <a:rPr lang="fr-FR" cap="small">
                          <a:effectLst/>
                        </a:rPr>
                        <a:t>Mélenchon</a:t>
                      </a:r>
                      <a:endParaRPr lang="fr-FR">
                        <a:effectLst/>
                      </a:endParaRPr>
                    </a:p>
                  </a:txBody>
                  <a:tcPr anchor="ctr">
                    <a:lnL>
                      <a:noFill/>
                    </a:lnL>
                    <a:lnR>
                      <a:noFill/>
                    </a:lnR>
                    <a:lnT>
                      <a:noFill/>
                    </a:lnT>
                    <a:lnB>
                      <a:noFill/>
                    </a:lnB>
                  </a:tcPr>
                </a:tc>
              </a:tr>
              <a:tr h="0">
                <a:tc>
                  <a:txBody>
                    <a:bodyPr/>
                    <a:lstStyle/>
                    <a:p>
                      <a:r>
                        <a:rPr lang="fr-FR"/>
                        <a:t>N. </a:t>
                      </a:r>
                      <a:r>
                        <a:rPr lang="fr-FR" cap="small">
                          <a:effectLst/>
                        </a:rPr>
                        <a:t>Sarkozy</a:t>
                      </a:r>
                      <a:endParaRPr lang="fr-FR"/>
                    </a:p>
                  </a:txBody>
                  <a:tcPr anchor="ctr">
                    <a:lnL>
                      <a:noFill/>
                    </a:lnL>
                    <a:lnR>
                      <a:noFill/>
                    </a:lnR>
                    <a:lnT>
                      <a:noFill/>
                    </a:lnT>
                    <a:lnB>
                      <a:noFill/>
                    </a:lnB>
                  </a:tcPr>
                </a:tc>
                <a:tc>
                  <a:txBody>
                    <a:bodyPr/>
                    <a:lstStyle/>
                    <a:p>
                      <a:pPr algn="ctr"/>
                      <a:r>
                        <a:rPr lang="fr-FR" b="1">
                          <a:effectLst/>
                        </a:rPr>
                        <a:t>74</a:t>
                      </a:r>
                    </a:p>
                  </a:txBody>
                  <a:tcPr anchor="ctr">
                    <a:lnL>
                      <a:noFill/>
                    </a:lnL>
                    <a:lnR>
                      <a:noFill/>
                    </a:lnR>
                    <a:lnT>
                      <a:noFill/>
                    </a:lnT>
                    <a:lnB>
                      <a:noFill/>
                    </a:lnB>
                    <a:solidFill>
                      <a:srgbClr val="FFFF00"/>
                    </a:solidFill>
                  </a:tcPr>
                </a:tc>
                <a:tc>
                  <a:txBody>
                    <a:bodyPr/>
                    <a:lstStyle/>
                    <a:p>
                      <a:pPr algn="ctr"/>
                      <a:r>
                        <a:rPr lang="fr-FR" dirty="0">
                          <a:effectLst/>
                        </a:rPr>
                        <a:t>26</a:t>
                      </a:r>
                    </a:p>
                  </a:txBody>
                  <a:tcPr anchor="ctr">
                    <a:lnL>
                      <a:noFill/>
                    </a:lnL>
                    <a:lnR>
                      <a:noFill/>
                    </a:lnR>
                    <a:lnT>
                      <a:noFill/>
                    </a:lnT>
                    <a:lnB>
                      <a:noFill/>
                    </a:lnB>
                  </a:tcPr>
                </a:tc>
                <a:tc>
                  <a:txBody>
                    <a:bodyPr/>
                    <a:lstStyle/>
                    <a:p>
                      <a:pPr algn="r"/>
                      <a:r>
                        <a:rPr lang="fr-FR">
                          <a:effectLst/>
                        </a:rPr>
                        <a:t>M. </a:t>
                      </a:r>
                      <a:r>
                        <a:rPr lang="fr-FR" cap="small">
                          <a:effectLst/>
                        </a:rPr>
                        <a:t>Le Pen</a:t>
                      </a:r>
                      <a:endParaRPr lang="fr-FR">
                        <a:effectLst/>
                      </a:endParaRPr>
                    </a:p>
                  </a:txBody>
                  <a:tcPr anchor="ctr">
                    <a:lnL>
                      <a:noFill/>
                    </a:lnL>
                    <a:lnR>
                      <a:noFill/>
                    </a:lnR>
                    <a:lnT>
                      <a:noFill/>
                    </a:lnT>
                    <a:lnB>
                      <a:noFill/>
                    </a:lnB>
                  </a:tcPr>
                </a:tc>
              </a:tr>
              <a:tr h="0">
                <a:tc>
                  <a:txBody>
                    <a:bodyPr/>
                    <a:lstStyle/>
                    <a:p>
                      <a:r>
                        <a:rPr lang="fr-FR"/>
                        <a:t>N. </a:t>
                      </a:r>
                      <a:r>
                        <a:rPr lang="fr-FR" cap="small">
                          <a:effectLst/>
                        </a:rPr>
                        <a:t>Sarkozy</a:t>
                      </a:r>
                      <a:endParaRPr lang="fr-FR"/>
                    </a:p>
                  </a:txBody>
                  <a:tcPr anchor="ctr">
                    <a:lnL>
                      <a:noFill/>
                    </a:lnL>
                    <a:lnR>
                      <a:noFill/>
                    </a:lnR>
                    <a:lnT>
                      <a:noFill/>
                    </a:lnT>
                    <a:lnB>
                      <a:noFill/>
                    </a:lnB>
                  </a:tcPr>
                </a:tc>
                <a:tc>
                  <a:txBody>
                    <a:bodyPr/>
                    <a:lstStyle/>
                    <a:p>
                      <a:pPr algn="ctr"/>
                      <a:r>
                        <a:rPr lang="fr-FR"/>
                        <a:t>34</a:t>
                      </a:r>
                    </a:p>
                  </a:txBody>
                  <a:tcPr anchor="ctr">
                    <a:lnL>
                      <a:noFill/>
                    </a:lnL>
                    <a:lnR>
                      <a:noFill/>
                    </a:lnR>
                    <a:lnT>
                      <a:noFill/>
                    </a:lnT>
                    <a:lnB>
                      <a:noFill/>
                    </a:lnB>
                  </a:tcPr>
                </a:tc>
                <a:tc>
                  <a:txBody>
                    <a:bodyPr/>
                    <a:lstStyle/>
                    <a:p>
                      <a:pPr algn="ctr"/>
                      <a:r>
                        <a:rPr lang="fr-FR" b="1" dirty="0">
                          <a:effectLst/>
                        </a:rPr>
                        <a:t>66</a:t>
                      </a:r>
                    </a:p>
                  </a:txBody>
                  <a:tcPr anchor="ctr">
                    <a:lnL>
                      <a:noFill/>
                    </a:lnL>
                    <a:lnR>
                      <a:noFill/>
                    </a:lnR>
                    <a:lnT>
                      <a:noFill/>
                    </a:lnT>
                    <a:lnB>
                      <a:noFill/>
                    </a:lnB>
                    <a:solidFill>
                      <a:srgbClr val="FFFF00"/>
                    </a:solidFill>
                  </a:tcPr>
                </a:tc>
                <a:tc>
                  <a:txBody>
                    <a:bodyPr/>
                    <a:lstStyle/>
                    <a:p>
                      <a:pPr algn="r"/>
                      <a:r>
                        <a:rPr lang="fr-FR">
                          <a:effectLst/>
                        </a:rPr>
                        <a:t>F. </a:t>
                      </a:r>
                      <a:r>
                        <a:rPr lang="fr-FR" cap="small">
                          <a:effectLst/>
                        </a:rPr>
                        <a:t>Bayrou</a:t>
                      </a:r>
                      <a:endParaRPr lang="fr-FR">
                        <a:effectLst/>
                      </a:endParaRPr>
                    </a:p>
                  </a:txBody>
                  <a:tcPr anchor="ctr">
                    <a:lnL>
                      <a:noFill/>
                    </a:lnL>
                    <a:lnR>
                      <a:noFill/>
                    </a:lnR>
                    <a:lnT>
                      <a:noFill/>
                    </a:lnT>
                    <a:lnB>
                      <a:noFill/>
                    </a:lnB>
                  </a:tcPr>
                </a:tc>
              </a:tr>
              <a:tr h="0">
                <a:tc>
                  <a:txBody>
                    <a:bodyPr/>
                    <a:lstStyle/>
                    <a:p>
                      <a:r>
                        <a:rPr lang="fr-FR"/>
                        <a:t>J.-L. </a:t>
                      </a:r>
                      <a:r>
                        <a:rPr lang="fr-FR" cap="small">
                          <a:effectLst/>
                        </a:rPr>
                        <a:t>Mélenchon</a:t>
                      </a:r>
                      <a:endParaRPr lang="fr-FR"/>
                    </a:p>
                  </a:txBody>
                  <a:tcPr anchor="ctr">
                    <a:lnL>
                      <a:noFill/>
                    </a:lnL>
                    <a:lnR>
                      <a:noFill/>
                    </a:lnR>
                    <a:lnT>
                      <a:noFill/>
                    </a:lnT>
                    <a:lnB>
                      <a:noFill/>
                    </a:lnB>
                  </a:tcPr>
                </a:tc>
                <a:tc>
                  <a:txBody>
                    <a:bodyPr/>
                    <a:lstStyle/>
                    <a:p>
                      <a:pPr algn="ctr"/>
                      <a:r>
                        <a:rPr lang="fr-FR" b="1">
                          <a:effectLst/>
                        </a:rPr>
                        <a:t>63</a:t>
                      </a:r>
                    </a:p>
                  </a:txBody>
                  <a:tcPr anchor="ctr">
                    <a:lnL>
                      <a:noFill/>
                    </a:lnL>
                    <a:lnR>
                      <a:noFill/>
                    </a:lnR>
                    <a:lnT>
                      <a:noFill/>
                    </a:lnT>
                    <a:lnB>
                      <a:noFill/>
                    </a:lnB>
                    <a:solidFill>
                      <a:srgbClr val="FFFF00"/>
                    </a:solidFill>
                  </a:tcPr>
                </a:tc>
                <a:tc>
                  <a:txBody>
                    <a:bodyPr/>
                    <a:lstStyle/>
                    <a:p>
                      <a:pPr algn="ctr"/>
                      <a:r>
                        <a:rPr lang="fr-FR" dirty="0">
                          <a:effectLst/>
                        </a:rPr>
                        <a:t>37</a:t>
                      </a:r>
                    </a:p>
                  </a:txBody>
                  <a:tcPr anchor="ctr">
                    <a:lnL>
                      <a:noFill/>
                    </a:lnL>
                    <a:lnR>
                      <a:noFill/>
                    </a:lnR>
                    <a:lnT>
                      <a:noFill/>
                    </a:lnT>
                    <a:lnB>
                      <a:noFill/>
                    </a:lnB>
                  </a:tcPr>
                </a:tc>
                <a:tc>
                  <a:txBody>
                    <a:bodyPr/>
                    <a:lstStyle/>
                    <a:p>
                      <a:pPr algn="r"/>
                      <a:r>
                        <a:rPr lang="fr-FR">
                          <a:effectLst/>
                        </a:rPr>
                        <a:t>M. </a:t>
                      </a:r>
                      <a:r>
                        <a:rPr lang="fr-FR" cap="small">
                          <a:effectLst/>
                        </a:rPr>
                        <a:t>Le Pen</a:t>
                      </a:r>
                      <a:endParaRPr lang="fr-FR">
                        <a:effectLst/>
                      </a:endParaRPr>
                    </a:p>
                  </a:txBody>
                  <a:tcPr anchor="ctr">
                    <a:lnL>
                      <a:noFill/>
                    </a:lnL>
                    <a:lnR>
                      <a:noFill/>
                    </a:lnR>
                    <a:lnT>
                      <a:noFill/>
                    </a:lnT>
                    <a:lnB>
                      <a:noFill/>
                    </a:lnB>
                  </a:tcPr>
                </a:tc>
              </a:tr>
              <a:tr h="0">
                <a:tc>
                  <a:txBody>
                    <a:bodyPr/>
                    <a:lstStyle/>
                    <a:p>
                      <a:r>
                        <a:rPr lang="fr-FR"/>
                        <a:t>J.-L. </a:t>
                      </a:r>
                      <a:r>
                        <a:rPr lang="fr-FR" cap="small">
                          <a:effectLst/>
                        </a:rPr>
                        <a:t>Mélenchon</a:t>
                      </a:r>
                      <a:endParaRPr lang="fr-FR"/>
                    </a:p>
                  </a:txBody>
                  <a:tcPr anchor="ctr">
                    <a:lnL>
                      <a:noFill/>
                    </a:lnL>
                    <a:lnR>
                      <a:noFill/>
                    </a:lnR>
                    <a:lnT>
                      <a:noFill/>
                    </a:lnT>
                    <a:lnB>
                      <a:noFill/>
                    </a:lnB>
                  </a:tcPr>
                </a:tc>
                <a:tc>
                  <a:txBody>
                    <a:bodyPr/>
                    <a:lstStyle/>
                    <a:p>
                      <a:pPr algn="ctr"/>
                      <a:r>
                        <a:rPr lang="fr-FR"/>
                        <a:t>35</a:t>
                      </a:r>
                    </a:p>
                  </a:txBody>
                  <a:tcPr anchor="ctr">
                    <a:lnL>
                      <a:noFill/>
                    </a:lnL>
                    <a:lnR>
                      <a:noFill/>
                    </a:lnR>
                    <a:lnT>
                      <a:noFill/>
                    </a:lnT>
                    <a:lnB>
                      <a:noFill/>
                    </a:lnB>
                  </a:tcPr>
                </a:tc>
                <a:tc>
                  <a:txBody>
                    <a:bodyPr/>
                    <a:lstStyle/>
                    <a:p>
                      <a:pPr algn="ctr"/>
                      <a:r>
                        <a:rPr lang="fr-FR" b="1" dirty="0">
                          <a:effectLst/>
                        </a:rPr>
                        <a:t>65</a:t>
                      </a:r>
                    </a:p>
                  </a:txBody>
                  <a:tcPr anchor="ctr">
                    <a:lnL>
                      <a:noFill/>
                    </a:lnL>
                    <a:lnR>
                      <a:noFill/>
                    </a:lnR>
                    <a:lnT>
                      <a:noFill/>
                    </a:lnT>
                    <a:lnB>
                      <a:noFill/>
                    </a:lnB>
                    <a:solidFill>
                      <a:srgbClr val="FFFF00"/>
                    </a:solidFill>
                  </a:tcPr>
                </a:tc>
                <a:tc>
                  <a:txBody>
                    <a:bodyPr/>
                    <a:lstStyle/>
                    <a:p>
                      <a:pPr algn="r"/>
                      <a:r>
                        <a:rPr lang="fr-FR">
                          <a:effectLst/>
                        </a:rPr>
                        <a:t>F. </a:t>
                      </a:r>
                      <a:r>
                        <a:rPr lang="fr-FR" cap="small">
                          <a:effectLst/>
                        </a:rPr>
                        <a:t>Bayrou</a:t>
                      </a:r>
                      <a:endParaRPr lang="fr-FR">
                        <a:effectLst/>
                      </a:endParaRPr>
                    </a:p>
                  </a:txBody>
                  <a:tcPr anchor="ctr">
                    <a:lnL>
                      <a:noFill/>
                    </a:lnL>
                    <a:lnR>
                      <a:noFill/>
                    </a:lnR>
                    <a:lnT>
                      <a:noFill/>
                    </a:lnT>
                    <a:lnB>
                      <a:noFill/>
                    </a:lnB>
                  </a:tcPr>
                </a:tc>
              </a:tr>
              <a:tr h="0">
                <a:tc>
                  <a:txBody>
                    <a:bodyPr/>
                    <a:lstStyle/>
                    <a:p>
                      <a:r>
                        <a:rPr lang="fr-FR"/>
                        <a:t>M. </a:t>
                      </a:r>
                      <a:r>
                        <a:rPr lang="fr-FR" cap="small">
                          <a:effectLst/>
                        </a:rPr>
                        <a:t>Le Pen</a:t>
                      </a:r>
                      <a:endParaRPr lang="fr-FR"/>
                    </a:p>
                  </a:txBody>
                  <a:tcPr anchor="ctr">
                    <a:lnL>
                      <a:noFill/>
                    </a:lnL>
                    <a:lnR>
                      <a:noFill/>
                    </a:lnR>
                    <a:lnT>
                      <a:noFill/>
                    </a:lnT>
                    <a:lnB>
                      <a:noFill/>
                    </a:lnB>
                  </a:tcPr>
                </a:tc>
                <a:tc>
                  <a:txBody>
                    <a:bodyPr/>
                    <a:lstStyle/>
                    <a:p>
                      <a:pPr algn="ctr"/>
                      <a:r>
                        <a:rPr lang="fr-FR" dirty="0"/>
                        <a:t>21</a:t>
                      </a:r>
                    </a:p>
                  </a:txBody>
                  <a:tcPr anchor="ctr">
                    <a:lnL>
                      <a:noFill/>
                    </a:lnL>
                    <a:lnR>
                      <a:noFill/>
                    </a:lnR>
                    <a:lnT>
                      <a:noFill/>
                    </a:lnT>
                    <a:lnB>
                      <a:noFill/>
                    </a:lnB>
                  </a:tcPr>
                </a:tc>
                <a:tc>
                  <a:txBody>
                    <a:bodyPr/>
                    <a:lstStyle/>
                    <a:p>
                      <a:pPr algn="ctr"/>
                      <a:r>
                        <a:rPr lang="fr-FR" b="1" dirty="0">
                          <a:effectLst/>
                        </a:rPr>
                        <a:t>79</a:t>
                      </a:r>
                    </a:p>
                  </a:txBody>
                  <a:tcPr anchor="ctr">
                    <a:lnL>
                      <a:noFill/>
                    </a:lnL>
                    <a:lnR>
                      <a:noFill/>
                    </a:lnR>
                    <a:lnT>
                      <a:noFill/>
                    </a:lnT>
                    <a:lnB>
                      <a:noFill/>
                    </a:lnB>
                    <a:solidFill>
                      <a:srgbClr val="FFFF00"/>
                    </a:solidFill>
                  </a:tcPr>
                </a:tc>
                <a:tc>
                  <a:txBody>
                    <a:bodyPr/>
                    <a:lstStyle/>
                    <a:p>
                      <a:pPr algn="r"/>
                      <a:r>
                        <a:rPr lang="fr-FR" dirty="0">
                          <a:effectLst/>
                        </a:rPr>
                        <a:t>F. </a:t>
                      </a:r>
                      <a:r>
                        <a:rPr lang="fr-FR" cap="small" dirty="0">
                          <a:effectLst/>
                        </a:rPr>
                        <a:t>Bayrou</a:t>
                      </a:r>
                      <a:endParaRPr lang="fr-FR" dirty="0">
                        <a:effectLst/>
                      </a:endParaRPr>
                    </a:p>
                  </a:txBody>
                  <a:tcPr anchor="ctr">
                    <a:lnL>
                      <a:noFill/>
                    </a:lnL>
                    <a:lnR>
                      <a:noFill/>
                    </a:lnR>
                    <a:lnT>
                      <a:noFill/>
                    </a:lnT>
                    <a:lnB>
                      <a:noFill/>
                    </a:lnB>
                  </a:tcPr>
                </a:tc>
              </a:tr>
            </a:tbl>
          </a:graphicData>
        </a:graphic>
      </p:graphicFrame>
      <p:sp>
        <p:nvSpPr>
          <p:cNvPr id="5" name="Rectangle 4"/>
          <p:cNvSpPr/>
          <p:nvPr/>
        </p:nvSpPr>
        <p:spPr>
          <a:xfrm>
            <a:off x="1637928" y="6248345"/>
            <a:ext cx="5886400" cy="276999"/>
          </a:xfrm>
          <a:prstGeom prst="rect">
            <a:avLst/>
          </a:prstGeom>
        </p:spPr>
        <p:txBody>
          <a:bodyPr wrap="square">
            <a:spAutoFit/>
          </a:bodyPr>
          <a:lstStyle/>
          <a:p>
            <a:pPr algn="ctr"/>
            <a:r>
              <a:rPr lang="fr-FR" sz="1200" i="1" dirty="0" smtClean="0"/>
              <a:t>Source : voteaupluriel.org</a:t>
            </a:r>
            <a:endParaRPr lang="fr-FR" sz="1200" i="1" dirty="0"/>
          </a:p>
        </p:txBody>
      </p:sp>
    </p:spTree>
    <p:extLst>
      <p:ext uri="{BB962C8B-B14F-4D97-AF65-F5344CB8AC3E}">
        <p14:creationId xmlns:p14="http://schemas.microsoft.com/office/powerpoint/2010/main" val="1418716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Matrice systèmes / critères</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496694523"/>
              </p:ext>
            </p:extLst>
          </p:nvPr>
        </p:nvGraphicFramePr>
        <p:xfrm>
          <a:off x="457200" y="1844824"/>
          <a:ext cx="8358918" cy="4303027"/>
        </p:xfrm>
        <a:graphic>
          <a:graphicData uri="http://schemas.openxmlformats.org/drawingml/2006/table">
            <a:tbl>
              <a:tblPr firstRow="1" firstCol="1" bandRow="1">
                <a:tableStyleId>{5C22544A-7EE6-4342-B048-85BDC9FD1C3A}</a:tableStyleId>
              </a:tblPr>
              <a:tblGrid>
                <a:gridCol w="1234480"/>
                <a:gridCol w="1080120"/>
                <a:gridCol w="1124346"/>
                <a:gridCol w="787718"/>
                <a:gridCol w="1040264"/>
                <a:gridCol w="1019174"/>
                <a:gridCol w="1026235"/>
                <a:gridCol w="1046581"/>
              </a:tblGrid>
              <a:tr h="721677">
                <a:tc>
                  <a:txBody>
                    <a:bodyPr/>
                    <a:lstStyle/>
                    <a:p>
                      <a:endParaRPr lang="fr-FR" sz="1600" dirty="0"/>
                    </a:p>
                  </a:txBody>
                  <a:tcPr>
                    <a:noFill/>
                  </a:tcPr>
                </a:tc>
                <a:tc>
                  <a:txBody>
                    <a:bodyPr/>
                    <a:lstStyle/>
                    <a:p>
                      <a:pPr algn="ctr"/>
                      <a:r>
                        <a:rPr lang="fr-FR" sz="1600" dirty="0" smtClean="0"/>
                        <a:t>Condorcet</a:t>
                      </a:r>
                      <a:endParaRPr lang="fr-FR" sz="1600" dirty="0"/>
                    </a:p>
                  </a:txBody>
                  <a:tcPr>
                    <a:solidFill>
                      <a:schemeClr val="tx2">
                        <a:lumMod val="75000"/>
                      </a:schemeClr>
                    </a:solidFill>
                  </a:tcPr>
                </a:tc>
                <a:tc>
                  <a:txBody>
                    <a:bodyPr/>
                    <a:lstStyle/>
                    <a:p>
                      <a:pPr algn="ctr"/>
                      <a:r>
                        <a:rPr lang="fr-FR" sz="1600" dirty="0" smtClean="0"/>
                        <a:t>Cohérence</a:t>
                      </a:r>
                      <a:endParaRPr lang="fr-FR" sz="1600" dirty="0"/>
                    </a:p>
                  </a:txBody>
                  <a:tcPr>
                    <a:solidFill>
                      <a:schemeClr val="tx2">
                        <a:lumMod val="75000"/>
                      </a:schemeClr>
                    </a:solidFill>
                  </a:tcPr>
                </a:tc>
                <a:tc>
                  <a:txBody>
                    <a:bodyPr/>
                    <a:lstStyle/>
                    <a:p>
                      <a:pPr algn="ctr"/>
                      <a:r>
                        <a:rPr lang="fr-FR" sz="1600" dirty="0" smtClean="0"/>
                        <a:t>Clones</a:t>
                      </a:r>
                      <a:endParaRPr lang="fr-FR" sz="1600" dirty="0"/>
                    </a:p>
                  </a:txBody>
                  <a:tcPr>
                    <a:solidFill>
                      <a:schemeClr val="tx2">
                        <a:lumMod val="75000"/>
                      </a:schemeClr>
                    </a:solidFill>
                  </a:tcPr>
                </a:tc>
                <a:tc>
                  <a:txBody>
                    <a:bodyPr/>
                    <a:lstStyle/>
                    <a:p>
                      <a:pPr algn="ctr"/>
                      <a:r>
                        <a:rPr lang="fr-FR" sz="1600" dirty="0" err="1" smtClean="0"/>
                        <a:t>Indépen</a:t>
                      </a:r>
                      <a:r>
                        <a:rPr lang="fr-FR" sz="1600" dirty="0" smtClean="0"/>
                        <a:t/>
                      </a:r>
                      <a:br>
                        <a:rPr lang="fr-FR" sz="1600" dirty="0" smtClean="0"/>
                      </a:br>
                      <a:r>
                        <a:rPr lang="fr-FR" sz="1600" dirty="0" smtClean="0"/>
                        <a:t>dance</a:t>
                      </a:r>
                      <a:endParaRPr lang="fr-FR" sz="1600" dirty="0"/>
                    </a:p>
                  </a:txBody>
                  <a:tcPr>
                    <a:solidFill>
                      <a:schemeClr val="tx2">
                        <a:lumMod val="75000"/>
                      </a:schemeClr>
                    </a:solidFill>
                  </a:tcPr>
                </a:tc>
                <a:tc>
                  <a:txBody>
                    <a:bodyPr/>
                    <a:lstStyle/>
                    <a:p>
                      <a:pPr algn="ctr"/>
                      <a:r>
                        <a:rPr lang="fr-FR" sz="1600" dirty="0" smtClean="0"/>
                        <a:t>Majorité</a:t>
                      </a:r>
                      <a:endParaRPr lang="fr-FR" sz="1600" dirty="0"/>
                    </a:p>
                  </a:txBody>
                  <a:tcPr>
                    <a:lnR w="38100" cap="flat" cmpd="sng" algn="ctr">
                      <a:solidFill>
                        <a:schemeClr val="tx1">
                          <a:lumMod val="65000"/>
                          <a:lumOff val="35000"/>
                        </a:schemeClr>
                      </a:solidFill>
                      <a:prstDash val="solid"/>
                      <a:round/>
                      <a:headEnd type="none" w="med" len="med"/>
                      <a:tailEnd type="none" w="med" len="med"/>
                    </a:lnR>
                    <a:solidFill>
                      <a:schemeClr val="tx2">
                        <a:lumMod val="75000"/>
                      </a:schemeClr>
                    </a:solidFill>
                  </a:tcPr>
                </a:tc>
                <a:tc>
                  <a:txBody>
                    <a:bodyPr/>
                    <a:lstStyle/>
                    <a:p>
                      <a:pPr algn="ctr"/>
                      <a:r>
                        <a:rPr lang="fr-FR" sz="1600" dirty="0" smtClean="0"/>
                        <a:t>Tactique</a:t>
                      </a:r>
                      <a:r>
                        <a:rPr lang="fr-FR" sz="1600" baseline="0" dirty="0" smtClean="0"/>
                        <a:t> (aveugle)</a:t>
                      </a:r>
                      <a:endParaRPr lang="fr-FR" sz="1600" dirty="0"/>
                    </a:p>
                  </a:txBody>
                  <a:tcPr>
                    <a:lnL w="38100" cap="flat" cmpd="sng" algn="ctr">
                      <a:solidFill>
                        <a:schemeClr val="tx1">
                          <a:lumMod val="65000"/>
                          <a:lumOff val="35000"/>
                        </a:schemeClr>
                      </a:solidFill>
                      <a:prstDash val="solid"/>
                      <a:round/>
                      <a:headEnd type="none" w="med" len="med"/>
                      <a:tailEnd type="none" w="med" len="med"/>
                    </a:lnL>
                    <a:solidFill>
                      <a:schemeClr val="tx2">
                        <a:lumMod val="75000"/>
                      </a:schemeClr>
                    </a:solidFill>
                  </a:tcPr>
                </a:tc>
                <a:tc>
                  <a:txBody>
                    <a:bodyPr/>
                    <a:lstStyle/>
                    <a:p>
                      <a:pPr algn="ctr"/>
                      <a:r>
                        <a:rPr lang="fr-FR" sz="1600" dirty="0" smtClean="0"/>
                        <a:t>Tactique (informé)</a:t>
                      </a:r>
                      <a:endParaRPr lang="fr-FR" sz="1600" dirty="0"/>
                    </a:p>
                  </a:txBody>
                  <a:tcPr>
                    <a:solidFill>
                      <a:schemeClr val="tx2">
                        <a:lumMod val="75000"/>
                      </a:schemeClr>
                    </a:solidFill>
                  </a:tcPr>
                </a:tc>
              </a:tr>
              <a:tr h="428890">
                <a:tc>
                  <a:txBody>
                    <a:bodyPr/>
                    <a:lstStyle/>
                    <a:p>
                      <a:r>
                        <a:rPr lang="fr-FR" sz="1600" dirty="0" smtClean="0"/>
                        <a:t>à 1 tour</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kern="1200" dirty="0" smtClean="0">
                          <a:solidFill>
                            <a:schemeClr val="tx1"/>
                          </a:solidFill>
                          <a:latin typeface="+mn-lt"/>
                          <a:ea typeface="+mn-ea"/>
                          <a:cs typeface="+mn-cs"/>
                        </a:rPr>
                        <a:t>O</a:t>
                      </a:r>
                      <a:endParaRPr lang="fr-FR" sz="1600" kern="1200" dirty="0">
                        <a:solidFill>
                          <a:schemeClr val="tx1"/>
                        </a:solidFill>
                        <a:latin typeface="+mn-lt"/>
                        <a:ea typeface="+mn-ea"/>
                        <a:cs typeface="+mn-cs"/>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bg1"/>
                          </a:solidFill>
                        </a:rPr>
                        <a:t>Très fort</a:t>
                      </a:r>
                      <a:endParaRPr lang="fr-FR" sz="1600" dirty="0">
                        <a:solidFill>
                          <a:schemeClr val="bg1"/>
                        </a:solidFill>
                      </a:endParaRPr>
                    </a:p>
                  </a:txBody>
                  <a:tcPr anchor="ctr">
                    <a:solidFill>
                      <a:srgbClr val="C00000"/>
                    </a:solidFill>
                  </a:tcPr>
                </a:tc>
              </a:tr>
              <a:tr h="428890">
                <a:tc>
                  <a:txBody>
                    <a:bodyPr/>
                    <a:lstStyle/>
                    <a:p>
                      <a:r>
                        <a:rPr lang="fr-FR" sz="1600" dirty="0" smtClean="0"/>
                        <a:t>approbation</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t>-</a:t>
                      </a:r>
                      <a:endParaRPr lang="fr-FR" sz="1600" dirty="0"/>
                    </a:p>
                  </a:txBody>
                  <a:tcPr anchor="ctr">
                    <a:lnR w="38100" cap="flat" cmpd="sng" algn="ctr">
                      <a:solidFill>
                        <a:schemeClr val="tx1">
                          <a:lumMod val="65000"/>
                          <a:lumOff val="35000"/>
                        </a:schemeClr>
                      </a:solidFill>
                      <a:prstDash val="solid"/>
                      <a:round/>
                      <a:headEnd type="none" w="med" len="med"/>
                      <a:tailEnd type="none" w="med" len="med"/>
                    </a:lnR>
                    <a:solidFill>
                      <a:srgbClr val="9FFF9F"/>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EE6E6E"/>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solidFill>
                      <a:srgbClr val="EE6E6E"/>
                    </a:solidFill>
                  </a:tcPr>
                </a:tc>
              </a:tr>
              <a:tr h="428890">
                <a:tc>
                  <a:txBody>
                    <a:bodyPr/>
                    <a:lstStyle/>
                    <a:p>
                      <a:r>
                        <a:rPr lang="fr-FR" sz="1600" dirty="0" smtClean="0"/>
                        <a:t>à 2 tours</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solidFill>
                      <a:srgbClr val="EE6E6E"/>
                    </a:solidFill>
                  </a:tcPr>
                </a:tc>
              </a:tr>
              <a:tr h="428890">
                <a:tc>
                  <a:txBody>
                    <a:bodyPr/>
                    <a:lstStyle/>
                    <a:p>
                      <a:r>
                        <a:rPr lang="fr-FR" sz="1600" dirty="0" smtClean="0"/>
                        <a:t>à n-1 tour</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EE6E6E"/>
                    </a:solidFill>
                  </a:tcPr>
                </a:tc>
                <a:tc>
                  <a:txBody>
                    <a:bodyPr/>
                    <a:lstStyle/>
                    <a:p>
                      <a:pPr algn="ctr"/>
                      <a:r>
                        <a:rPr lang="fr-FR" sz="1600" dirty="0" smtClean="0">
                          <a:solidFill>
                            <a:schemeClr val="tx1"/>
                          </a:solidFill>
                        </a:rPr>
                        <a:t>Fort</a:t>
                      </a:r>
                      <a:endParaRPr lang="fr-FR" sz="1600" dirty="0">
                        <a:solidFill>
                          <a:schemeClr val="tx1"/>
                        </a:solidFill>
                      </a:endParaRPr>
                    </a:p>
                  </a:txBody>
                  <a:tcPr anchor="ctr">
                    <a:solidFill>
                      <a:srgbClr val="EE6E6E"/>
                    </a:solidFill>
                  </a:tcPr>
                </a:tc>
              </a:tr>
              <a:tr h="428890">
                <a:tc>
                  <a:txBody>
                    <a:bodyPr/>
                    <a:lstStyle/>
                    <a:p>
                      <a:r>
                        <a:rPr lang="fr-FR" sz="1600" dirty="0" smtClean="0"/>
                        <a:t>alternatif</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tx1"/>
                          </a:solidFill>
                        </a:rPr>
                        <a:t>Moyen</a:t>
                      </a:r>
                      <a:endParaRPr lang="fr-FR" sz="1600" dirty="0">
                        <a:solidFill>
                          <a:schemeClr val="tx1"/>
                        </a:solidFill>
                      </a:endParaRPr>
                    </a:p>
                  </a:txBody>
                  <a:tcPr anchor="ctr">
                    <a:solidFill>
                      <a:srgbClr val="FFC000"/>
                    </a:solidFill>
                  </a:tcPr>
                </a:tc>
              </a:tr>
              <a:tr h="428890">
                <a:tc>
                  <a:txBody>
                    <a:bodyPr/>
                    <a:lstStyle/>
                    <a:p>
                      <a:r>
                        <a:rPr lang="fr-FR" sz="1600" dirty="0" smtClean="0"/>
                        <a:t>valeurs</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C0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tx1"/>
                          </a:solidFill>
                        </a:rPr>
                        <a:t>Fort</a:t>
                      </a:r>
                    </a:p>
                  </a:txBody>
                  <a:tcPr anchor="ctr">
                    <a:lnL w="38100" cap="flat" cmpd="sng" algn="ctr">
                      <a:solidFill>
                        <a:schemeClr val="tx1">
                          <a:lumMod val="65000"/>
                          <a:lumOff val="35000"/>
                        </a:schemeClr>
                      </a:solidFill>
                      <a:prstDash val="solid"/>
                      <a:round/>
                      <a:headEnd type="none" w="med" len="med"/>
                      <a:tailEnd type="none" w="med" len="med"/>
                    </a:lnL>
                    <a:solidFill>
                      <a:srgbClr val="EE6E6E"/>
                    </a:solidFill>
                  </a:tcPr>
                </a:tc>
                <a:tc>
                  <a:txBody>
                    <a:bodyPr/>
                    <a:lstStyle/>
                    <a:p>
                      <a:pPr algn="ctr"/>
                      <a:r>
                        <a:rPr lang="fr-FR" sz="1600" dirty="0" smtClean="0">
                          <a:solidFill>
                            <a:schemeClr val="tx1"/>
                          </a:solidFill>
                        </a:rPr>
                        <a:t>Faible</a:t>
                      </a:r>
                      <a:endParaRPr lang="fr-FR" sz="1600" dirty="0">
                        <a:solidFill>
                          <a:schemeClr val="tx1"/>
                        </a:solidFill>
                      </a:endParaRPr>
                    </a:p>
                  </a:txBody>
                  <a:tcPr anchor="ctr">
                    <a:solidFill>
                      <a:srgbClr val="9FFF9F"/>
                    </a:solidFill>
                  </a:tcPr>
                </a:tc>
              </a:tr>
              <a:tr h="524563">
                <a:tc>
                  <a:txBody>
                    <a:bodyPr/>
                    <a:lstStyle/>
                    <a:p>
                      <a:r>
                        <a:rPr lang="fr-FR" sz="1600" dirty="0" smtClean="0"/>
                        <a:t>jugement majoritaire</a:t>
                      </a:r>
                      <a:endParaRPr lang="fr-FR" sz="1600" dirty="0"/>
                    </a:p>
                  </a:txBody>
                  <a:tcPr>
                    <a:solidFill>
                      <a:schemeClr val="accent5">
                        <a:lumMod val="50000"/>
                      </a:schemeClr>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t>-</a:t>
                      </a:r>
                      <a:endParaRPr lang="fr-FR" sz="1600" dirty="0"/>
                    </a:p>
                  </a:txBody>
                  <a:tcPr anchor="ctr">
                    <a:lnR w="38100" cap="flat" cmpd="sng" algn="ctr">
                      <a:solidFill>
                        <a:schemeClr val="tx1">
                          <a:lumMod val="65000"/>
                          <a:lumOff val="35000"/>
                        </a:schemeClr>
                      </a:solidFill>
                      <a:prstDash val="solid"/>
                      <a:round/>
                      <a:headEnd type="none" w="med" len="med"/>
                      <a:tailEnd type="none" w="med" len="med"/>
                    </a:lnR>
                    <a:solidFill>
                      <a:srgbClr val="FF8F8F"/>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solidFill>
                            <a:schemeClr val="tx1"/>
                          </a:solidFill>
                        </a:rPr>
                        <a:t>Très faible</a:t>
                      </a:r>
                      <a:endParaRPr lang="fr-FR" sz="1600" dirty="0">
                        <a:solidFill>
                          <a:schemeClr val="tx1"/>
                        </a:solidFill>
                      </a:endParaRPr>
                    </a:p>
                  </a:txBody>
                  <a:tcPr anchor="ctr">
                    <a:solidFill>
                      <a:srgbClr val="33CC33"/>
                    </a:solidFill>
                  </a:tcPr>
                </a:tc>
              </a:tr>
              <a:tr h="428890">
                <a:tc>
                  <a:txBody>
                    <a:bodyPr/>
                    <a:lstStyle/>
                    <a:p>
                      <a:r>
                        <a:rPr lang="fr-FR" sz="1600" dirty="0" smtClean="0"/>
                        <a:t>Condorcet</a:t>
                      </a:r>
                      <a:endParaRPr lang="fr-FR" sz="1600" dirty="0"/>
                    </a:p>
                  </a:txBody>
                  <a:tcPr>
                    <a:solidFill>
                      <a:schemeClr val="accent5">
                        <a:lumMod val="50000"/>
                      </a:schemeClr>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solidFill>
                      <a:srgbClr val="33CC33"/>
                    </a:solidFill>
                  </a:tcPr>
                </a:tc>
                <a:tc>
                  <a:txBody>
                    <a:bodyPr/>
                    <a:lstStyle/>
                    <a:p>
                      <a:pPr algn="ctr"/>
                      <a:r>
                        <a:rPr lang="fr-FR" sz="1600" dirty="0" smtClean="0">
                          <a:solidFill>
                            <a:schemeClr val="bg1"/>
                          </a:solidFill>
                        </a:rPr>
                        <a:t>N</a:t>
                      </a:r>
                      <a:endParaRPr lang="fr-FR" sz="1600" dirty="0">
                        <a:solidFill>
                          <a:schemeClr val="bg1"/>
                        </a:solidFill>
                      </a:endParaRPr>
                    </a:p>
                  </a:txBody>
                  <a:tcPr anchor="ctr">
                    <a:solidFill>
                      <a:srgbClr val="C00000"/>
                    </a:solidFill>
                  </a:tcPr>
                </a:tc>
                <a:tc>
                  <a:txBody>
                    <a:bodyPr/>
                    <a:lstStyle/>
                    <a:p>
                      <a:pPr algn="ctr"/>
                      <a:r>
                        <a:rPr lang="fr-FR" sz="1600" dirty="0" smtClean="0">
                          <a:solidFill>
                            <a:schemeClr val="tx1"/>
                          </a:solidFill>
                        </a:rPr>
                        <a:t>O</a:t>
                      </a:r>
                      <a:endParaRPr lang="fr-FR" sz="1600" dirty="0">
                        <a:solidFill>
                          <a:schemeClr val="tx1"/>
                        </a:solidFill>
                      </a:endParaRPr>
                    </a:p>
                  </a:txBody>
                  <a:tcPr anchor="ctr">
                    <a:lnR w="38100" cap="flat" cmpd="sng" algn="ctr">
                      <a:solidFill>
                        <a:schemeClr val="tx1">
                          <a:lumMod val="65000"/>
                          <a:lumOff val="35000"/>
                        </a:schemeClr>
                      </a:solidFill>
                      <a:prstDash val="solid"/>
                      <a:round/>
                      <a:headEnd type="none" w="med" len="med"/>
                      <a:tailEnd type="none" w="med" len="med"/>
                    </a:lnR>
                    <a:solidFill>
                      <a:srgbClr val="33CC33"/>
                    </a:solidFill>
                  </a:tcPr>
                </a:tc>
                <a:tc>
                  <a:txBody>
                    <a:bodyPr/>
                    <a:lstStyle/>
                    <a:p>
                      <a:pPr algn="ctr"/>
                      <a:r>
                        <a:rPr lang="fr-FR" sz="1600" dirty="0" smtClean="0">
                          <a:solidFill>
                            <a:schemeClr val="tx1"/>
                          </a:solidFill>
                        </a:rPr>
                        <a:t>non</a:t>
                      </a:r>
                      <a:endParaRPr lang="fr-FR" sz="1600" dirty="0">
                        <a:solidFill>
                          <a:schemeClr val="tx1"/>
                        </a:solidFill>
                      </a:endParaRPr>
                    </a:p>
                  </a:txBody>
                  <a:tcPr anchor="ctr">
                    <a:lnL w="38100" cap="flat" cmpd="sng" algn="ctr">
                      <a:solidFill>
                        <a:schemeClr val="tx1">
                          <a:lumMod val="65000"/>
                          <a:lumOff val="35000"/>
                        </a:schemeClr>
                      </a:solidFill>
                      <a:prstDash val="solid"/>
                      <a:round/>
                      <a:headEnd type="none" w="med" len="med"/>
                      <a:tailEnd type="none" w="med" len="med"/>
                    </a:lnL>
                    <a:solidFill>
                      <a:srgbClr val="33CC33"/>
                    </a:solidFill>
                  </a:tcPr>
                </a:tc>
                <a:tc>
                  <a:txBody>
                    <a:bodyPr/>
                    <a:lstStyle/>
                    <a:p>
                      <a:pPr algn="ctr"/>
                      <a:r>
                        <a:rPr lang="fr-FR" sz="1600" dirty="0" smtClean="0"/>
                        <a:t>Moyen</a:t>
                      </a:r>
                      <a:endParaRPr lang="fr-FR" sz="1600" dirty="0"/>
                    </a:p>
                  </a:txBody>
                  <a:tcPr anchor="ctr">
                    <a:solidFill>
                      <a:srgbClr val="FFC000"/>
                    </a:solidFill>
                  </a:tcPr>
                </a:tc>
              </a:tr>
            </a:tbl>
          </a:graphicData>
        </a:graphic>
      </p:graphicFrame>
      <p:cxnSp>
        <p:nvCxnSpPr>
          <p:cNvPr id="5" name="Connecteur droit 4"/>
          <p:cNvCxnSpPr/>
          <p:nvPr/>
        </p:nvCxnSpPr>
        <p:spPr>
          <a:xfrm>
            <a:off x="467544" y="1844824"/>
            <a:ext cx="1224136" cy="72008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827584" y="1835532"/>
            <a:ext cx="823559" cy="369332"/>
          </a:xfrm>
          <a:prstGeom prst="rect">
            <a:avLst/>
          </a:prstGeom>
          <a:noFill/>
        </p:spPr>
        <p:txBody>
          <a:bodyPr wrap="none" rtlCol="0">
            <a:spAutoFit/>
          </a:bodyPr>
          <a:lstStyle/>
          <a:p>
            <a:r>
              <a:rPr lang="fr-FR" dirty="0" smtClean="0">
                <a:solidFill>
                  <a:schemeClr val="tx2"/>
                </a:solidFill>
              </a:rPr>
              <a:t>Critère</a:t>
            </a:r>
            <a:endParaRPr lang="fr-FR" dirty="0">
              <a:solidFill>
                <a:schemeClr val="tx2"/>
              </a:solidFill>
            </a:endParaRPr>
          </a:p>
        </p:txBody>
      </p:sp>
      <p:sp>
        <p:nvSpPr>
          <p:cNvPr id="7" name="ZoneTexte 6"/>
          <p:cNvSpPr txBox="1"/>
          <p:nvPr/>
        </p:nvSpPr>
        <p:spPr>
          <a:xfrm>
            <a:off x="467544" y="2195572"/>
            <a:ext cx="618118" cy="369332"/>
          </a:xfrm>
          <a:prstGeom prst="rect">
            <a:avLst/>
          </a:prstGeom>
          <a:noFill/>
        </p:spPr>
        <p:txBody>
          <a:bodyPr wrap="none" rtlCol="0">
            <a:spAutoFit/>
          </a:bodyPr>
          <a:lstStyle/>
          <a:p>
            <a:r>
              <a:rPr lang="fr-FR" dirty="0" smtClean="0">
                <a:solidFill>
                  <a:schemeClr val="accent5">
                    <a:lumMod val="50000"/>
                  </a:schemeClr>
                </a:solidFill>
              </a:rPr>
              <a:t>Vote</a:t>
            </a:r>
            <a:endParaRPr lang="fr-FR" dirty="0">
              <a:solidFill>
                <a:schemeClr val="accent5">
                  <a:lumMod val="50000"/>
                </a:schemeClr>
              </a:solidFill>
            </a:endParaRPr>
          </a:p>
        </p:txBody>
      </p:sp>
    </p:spTree>
    <p:extLst>
      <p:ext uri="{BB962C8B-B14F-4D97-AF65-F5344CB8AC3E}">
        <p14:creationId xmlns:p14="http://schemas.microsoft.com/office/powerpoint/2010/main" val="17249456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a:t>
            </a:r>
            <a:endParaRPr lang="fr-FR" dirty="0"/>
          </a:p>
        </p:txBody>
      </p:sp>
      <p:sp>
        <p:nvSpPr>
          <p:cNvPr id="3" name="Espace réservé du contenu 2"/>
          <p:cNvSpPr>
            <a:spLocks noGrp="1"/>
          </p:cNvSpPr>
          <p:nvPr>
            <p:ph idx="1"/>
          </p:nvPr>
        </p:nvSpPr>
        <p:spPr>
          <a:xfrm>
            <a:off x="457200" y="1600201"/>
            <a:ext cx="8229600" cy="3052936"/>
          </a:xfrm>
        </p:spPr>
        <p:txBody>
          <a:bodyPr/>
          <a:lstStyle/>
          <a:p>
            <a:pPr marL="514350" indent="-514350">
              <a:buFont typeface="+mj-lt"/>
              <a:buAutoNum type="arabicPeriod"/>
            </a:pPr>
            <a:r>
              <a:rPr lang="fr-FR" dirty="0" smtClean="0"/>
              <a:t>Un système de vote reflète une conception de la démocratie</a:t>
            </a:r>
          </a:p>
          <a:p>
            <a:pPr marL="514350" indent="-514350">
              <a:buFont typeface="+mj-lt"/>
              <a:buAutoNum type="arabicPeriod"/>
            </a:pPr>
            <a:r>
              <a:rPr lang="fr-FR" dirty="0" smtClean="0"/>
              <a:t>Les individus qui ont le pouvoir de changer le mode d’</a:t>
            </a:r>
            <a:r>
              <a:rPr lang="fr-FR" dirty="0"/>
              <a:t>é</a:t>
            </a:r>
            <a:r>
              <a:rPr lang="fr-FR" dirty="0" smtClean="0"/>
              <a:t>lection ont été élus via le système actuel</a:t>
            </a:r>
            <a:endParaRPr lang="fr-FR" dirty="0"/>
          </a:p>
        </p:txBody>
      </p:sp>
      <p:sp>
        <p:nvSpPr>
          <p:cNvPr id="4" name="Flèche droite 3"/>
          <p:cNvSpPr/>
          <p:nvPr/>
        </p:nvSpPr>
        <p:spPr>
          <a:xfrm>
            <a:off x="539552" y="4941168"/>
            <a:ext cx="864096" cy="1296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contenu 2"/>
          <p:cNvSpPr txBox="1">
            <a:spLocks/>
          </p:cNvSpPr>
          <p:nvPr/>
        </p:nvSpPr>
        <p:spPr>
          <a:xfrm>
            <a:off x="1475656" y="4509120"/>
            <a:ext cx="7375748" cy="21888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dirty="0" smtClean="0"/>
              <a:t>Pour changer le système de vote, il faut :</a:t>
            </a:r>
          </a:p>
          <a:p>
            <a:pPr lvl="1"/>
            <a:r>
              <a:rPr lang="fr-FR" dirty="0" smtClean="0"/>
              <a:t>Favoriser l’émergence de référendum d’initiative populaire</a:t>
            </a:r>
          </a:p>
          <a:p>
            <a:pPr lvl="1"/>
            <a:r>
              <a:rPr lang="fr-FR" dirty="0" smtClean="0"/>
              <a:t>Convoquer une assemblée constituante</a:t>
            </a:r>
            <a:endParaRPr lang="fr-FR" dirty="0"/>
          </a:p>
        </p:txBody>
      </p:sp>
    </p:spTree>
    <p:extLst>
      <p:ext uri="{BB962C8B-B14F-4D97-AF65-F5344CB8AC3E}">
        <p14:creationId xmlns:p14="http://schemas.microsoft.com/office/powerpoint/2010/main" val="19523272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Annexes</a:t>
            </a:r>
            <a:endParaRPr lang="fr-FR" dirty="0"/>
          </a:p>
        </p:txBody>
      </p:sp>
      <p:sp>
        <p:nvSpPr>
          <p:cNvPr id="3" name="Sous-titre 2"/>
          <p:cNvSpPr>
            <a:spLocks noGrp="1"/>
          </p:cNvSpPr>
          <p:nvPr>
            <p:ph type="subTitle" idx="1"/>
          </p:nvPr>
        </p:nvSpPr>
        <p:spPr/>
        <p:txBody>
          <a:bodyPr/>
          <a:lstStyle/>
          <a:p>
            <a:endParaRPr lang="fr-FR"/>
          </a:p>
        </p:txBody>
      </p:sp>
    </p:spTree>
    <p:extLst>
      <p:ext uri="{BB962C8B-B14F-4D97-AF65-F5344CB8AC3E}">
        <p14:creationId xmlns:p14="http://schemas.microsoft.com/office/powerpoint/2010/main" val="124348915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Nombre de bulletins possibles</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510471546"/>
              </p:ext>
            </p:extLst>
          </p:nvPr>
        </p:nvGraphicFramePr>
        <p:xfrm>
          <a:off x="457201" y="1600200"/>
          <a:ext cx="8147250" cy="2595880"/>
        </p:xfrm>
        <a:graphic>
          <a:graphicData uri="http://schemas.openxmlformats.org/drawingml/2006/table">
            <a:tbl>
              <a:tblPr firstRow="1" bandRow="1">
                <a:tableStyleId>{5C22544A-7EE6-4342-B048-85BDC9FD1C3A}</a:tableStyleId>
              </a:tblPr>
              <a:tblGrid>
                <a:gridCol w="1571662"/>
                <a:gridCol w="310889"/>
                <a:gridCol w="360040"/>
                <a:gridCol w="360040"/>
                <a:gridCol w="360040"/>
                <a:gridCol w="504056"/>
                <a:gridCol w="576064"/>
                <a:gridCol w="792088"/>
                <a:gridCol w="1008112"/>
                <a:gridCol w="792088"/>
                <a:gridCol w="804598"/>
                <a:gridCol w="707573"/>
              </a:tblGrid>
              <a:tr h="370840">
                <a:tc rowSpan="2">
                  <a:txBody>
                    <a:bodyPr/>
                    <a:lstStyle/>
                    <a:p>
                      <a:r>
                        <a:rPr lang="fr-FR" dirty="0" smtClean="0"/>
                        <a:t>Type de bulletin</a:t>
                      </a:r>
                      <a:endParaRPr lang="fr-FR" dirty="0"/>
                    </a:p>
                  </a:txBody>
                  <a:tcPr/>
                </a:tc>
                <a:tc gridSpan="10">
                  <a:txBody>
                    <a:bodyPr/>
                    <a:lstStyle/>
                    <a:p>
                      <a:pPr algn="ctr"/>
                      <a:r>
                        <a:rPr lang="fr-FR" dirty="0" smtClean="0"/>
                        <a:t>Nombre de candidats</a:t>
                      </a:r>
                      <a:endParaRPr lang="fr-FR" dirty="0"/>
                    </a:p>
                  </a:txBody>
                  <a:tcPr>
                    <a:lnR w="28575" cap="flat" cmpd="sng" algn="ctr">
                      <a:solidFill>
                        <a:schemeClr val="bg1">
                          <a:lumMod val="50000"/>
                        </a:schemeClr>
                      </a:solidFill>
                      <a:prstDash val="solid"/>
                      <a:round/>
                      <a:headEnd type="none" w="med" len="med"/>
                      <a:tailEnd type="none" w="med" len="med"/>
                    </a:lnR>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a:txBody>
                    <a:bodyPr/>
                    <a:lstStyle/>
                    <a:p>
                      <a:pPr algn="ctr"/>
                      <a:endParaRPr lang="fr-FR" dirty="0"/>
                    </a:p>
                  </a:txBody>
                  <a:tcPr>
                    <a:lnL w="28575" cap="flat" cmpd="sng" algn="ctr">
                      <a:solidFill>
                        <a:schemeClr val="bg1">
                          <a:lumMod val="50000"/>
                        </a:schemeClr>
                      </a:solidFill>
                      <a:prstDash val="solid"/>
                      <a:round/>
                      <a:headEnd type="none" w="med" len="med"/>
                      <a:tailEnd type="none" w="med" len="med"/>
                    </a:lnL>
                  </a:tcPr>
                </a:tc>
              </a:tr>
              <a:tr h="370840">
                <a:tc vMerge="1">
                  <a:txBody>
                    <a:bodyPr/>
                    <a:lstStyle/>
                    <a:p>
                      <a:endParaRPr lang="fr-FR" dirty="0"/>
                    </a:p>
                  </a:txBody>
                  <a:tcPr/>
                </a:tc>
                <a:tc>
                  <a:txBody>
                    <a:bodyPr/>
                    <a:lstStyle/>
                    <a:p>
                      <a:pPr algn="ctr"/>
                      <a:r>
                        <a:rPr lang="fr-FR" dirty="0" smtClean="0">
                          <a:solidFill>
                            <a:schemeClr val="bg1"/>
                          </a:solidFill>
                        </a:rPr>
                        <a:t>1</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2</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3</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4</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5</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6</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7</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8</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9</a:t>
                      </a:r>
                      <a:endParaRPr lang="fr-FR" dirty="0">
                        <a:solidFill>
                          <a:schemeClr val="bg1"/>
                        </a:solidFill>
                      </a:endParaRPr>
                    </a:p>
                  </a:txBody>
                  <a:tcPr>
                    <a:solidFill>
                      <a:schemeClr val="accent1"/>
                    </a:solidFill>
                  </a:tcPr>
                </a:tc>
                <a:tc>
                  <a:txBody>
                    <a:bodyPr/>
                    <a:lstStyle/>
                    <a:p>
                      <a:pPr algn="ctr"/>
                      <a:r>
                        <a:rPr lang="fr-FR" dirty="0" smtClean="0">
                          <a:solidFill>
                            <a:schemeClr val="bg1"/>
                          </a:solidFill>
                        </a:rPr>
                        <a:t>10</a:t>
                      </a:r>
                      <a:endParaRPr lang="fr-FR" dirty="0">
                        <a:solidFill>
                          <a:schemeClr val="bg1"/>
                        </a:solidFill>
                      </a:endParaRPr>
                    </a:p>
                  </a:txBody>
                  <a:tcPr>
                    <a:lnR w="28575" cap="flat" cmpd="sng" algn="ctr">
                      <a:solidFill>
                        <a:schemeClr val="bg1">
                          <a:lumMod val="50000"/>
                        </a:schemeClr>
                      </a:solidFill>
                      <a:prstDash val="solid"/>
                      <a:round/>
                      <a:headEnd type="none" w="med" len="med"/>
                      <a:tailEnd type="none" w="med" len="med"/>
                    </a:lnR>
                    <a:solidFill>
                      <a:schemeClr val="accent1"/>
                    </a:solidFill>
                  </a:tcPr>
                </a:tc>
                <a:tc>
                  <a:txBody>
                    <a:bodyPr/>
                    <a:lstStyle/>
                    <a:p>
                      <a:pPr algn="ctr"/>
                      <a:endParaRPr lang="fr-FR" dirty="0">
                        <a:solidFill>
                          <a:schemeClr val="bg1"/>
                        </a:solidFill>
                      </a:endParaRPr>
                    </a:p>
                  </a:txBody>
                  <a:tcPr>
                    <a:lnL w="28575" cap="flat" cmpd="sng" algn="ctr">
                      <a:solidFill>
                        <a:schemeClr val="bg1">
                          <a:lumMod val="50000"/>
                        </a:schemeClr>
                      </a:solidFill>
                      <a:prstDash val="solid"/>
                      <a:round/>
                      <a:headEnd type="none" w="med" len="med"/>
                      <a:tailEnd type="none" w="med" len="med"/>
                    </a:lnL>
                    <a:solidFill>
                      <a:schemeClr val="accent1"/>
                    </a:solidFill>
                  </a:tcPr>
                </a:tc>
              </a:tr>
              <a:tr h="370840">
                <a:tc>
                  <a:txBody>
                    <a:bodyPr/>
                    <a:lstStyle/>
                    <a:p>
                      <a:r>
                        <a:rPr lang="fr-FR" dirty="0" smtClean="0"/>
                        <a:t>Uninominal</a:t>
                      </a:r>
                      <a:endParaRPr lang="fr-FR" dirty="0"/>
                    </a:p>
                  </a:txBody>
                  <a:tcPr/>
                </a:tc>
                <a:tc>
                  <a:txBody>
                    <a:bodyPr/>
                    <a:lstStyle/>
                    <a:p>
                      <a:pPr algn="ctr"/>
                      <a:r>
                        <a:rPr lang="fr-FR" sz="1400" dirty="0" smtClean="0"/>
                        <a:t>1</a:t>
                      </a:r>
                      <a:endParaRPr lang="fr-FR" sz="1400" dirty="0"/>
                    </a:p>
                  </a:txBody>
                  <a:tcPr marL="36000" marR="36000"/>
                </a:tc>
                <a:tc>
                  <a:txBody>
                    <a:bodyPr/>
                    <a:lstStyle/>
                    <a:p>
                      <a:pPr algn="ctr"/>
                      <a:r>
                        <a:rPr lang="fr-FR" sz="1400" dirty="0" smtClean="0"/>
                        <a:t>2</a:t>
                      </a:r>
                      <a:endParaRPr lang="fr-FR" sz="1400" dirty="0"/>
                    </a:p>
                  </a:txBody>
                  <a:tcPr marL="36000" marR="36000"/>
                </a:tc>
                <a:tc>
                  <a:txBody>
                    <a:bodyPr/>
                    <a:lstStyle/>
                    <a:p>
                      <a:pPr algn="ctr"/>
                      <a:r>
                        <a:rPr lang="fr-FR" sz="1400" dirty="0" smtClean="0"/>
                        <a:t>3</a:t>
                      </a:r>
                      <a:endParaRPr lang="fr-FR" sz="1400" dirty="0"/>
                    </a:p>
                  </a:txBody>
                  <a:tcPr marL="36000" marR="36000"/>
                </a:tc>
                <a:tc>
                  <a:txBody>
                    <a:bodyPr/>
                    <a:lstStyle/>
                    <a:p>
                      <a:pPr algn="ctr"/>
                      <a:r>
                        <a:rPr lang="fr-FR" sz="1400" dirty="0" smtClean="0"/>
                        <a:t>4</a:t>
                      </a:r>
                      <a:endParaRPr lang="fr-FR" sz="1400" dirty="0"/>
                    </a:p>
                  </a:txBody>
                  <a:tcPr marL="36000" marR="36000"/>
                </a:tc>
                <a:tc>
                  <a:txBody>
                    <a:bodyPr/>
                    <a:lstStyle/>
                    <a:p>
                      <a:pPr algn="ctr"/>
                      <a:r>
                        <a:rPr lang="fr-FR" sz="1400" dirty="0" smtClean="0"/>
                        <a:t>5</a:t>
                      </a:r>
                      <a:endParaRPr lang="fr-FR" sz="1400" dirty="0"/>
                    </a:p>
                  </a:txBody>
                  <a:tcPr marL="36000" marR="36000"/>
                </a:tc>
                <a:tc>
                  <a:txBody>
                    <a:bodyPr/>
                    <a:lstStyle/>
                    <a:p>
                      <a:pPr algn="ctr"/>
                      <a:r>
                        <a:rPr lang="fr-FR" sz="1400" dirty="0" smtClean="0"/>
                        <a:t>6</a:t>
                      </a:r>
                      <a:endParaRPr lang="fr-FR" sz="1400" dirty="0"/>
                    </a:p>
                  </a:txBody>
                  <a:tcPr marL="36000" marR="36000"/>
                </a:tc>
                <a:tc>
                  <a:txBody>
                    <a:bodyPr/>
                    <a:lstStyle/>
                    <a:p>
                      <a:pPr algn="ctr"/>
                      <a:r>
                        <a:rPr lang="fr-FR" sz="1400" dirty="0" smtClean="0"/>
                        <a:t>7</a:t>
                      </a:r>
                      <a:endParaRPr lang="fr-FR" sz="1400" dirty="0"/>
                    </a:p>
                  </a:txBody>
                  <a:tcPr marL="36000" marR="36000"/>
                </a:tc>
                <a:tc>
                  <a:txBody>
                    <a:bodyPr/>
                    <a:lstStyle/>
                    <a:p>
                      <a:pPr algn="ctr"/>
                      <a:r>
                        <a:rPr lang="fr-FR" sz="1400" dirty="0" smtClean="0"/>
                        <a:t>8</a:t>
                      </a:r>
                      <a:endParaRPr lang="fr-FR" sz="1400" dirty="0"/>
                    </a:p>
                  </a:txBody>
                  <a:tcPr marL="36000" marR="36000"/>
                </a:tc>
                <a:tc>
                  <a:txBody>
                    <a:bodyPr/>
                    <a:lstStyle/>
                    <a:p>
                      <a:pPr algn="ctr"/>
                      <a:r>
                        <a:rPr lang="fr-FR" sz="1400" dirty="0" smtClean="0"/>
                        <a:t>9</a:t>
                      </a:r>
                      <a:endParaRPr lang="fr-FR" sz="1400" dirty="0"/>
                    </a:p>
                  </a:txBody>
                  <a:tcPr marL="36000" marR="36000"/>
                </a:tc>
                <a:tc>
                  <a:txBody>
                    <a:bodyPr/>
                    <a:lstStyle/>
                    <a:p>
                      <a:pPr algn="ctr"/>
                      <a:r>
                        <a:rPr lang="fr-FR" sz="1400" dirty="0" smtClean="0"/>
                        <a:t>10</a:t>
                      </a:r>
                      <a:endParaRPr lang="fr-FR" sz="1400" dirty="0"/>
                    </a:p>
                  </a:txBody>
                  <a:tcPr marL="36000" marR="36000">
                    <a:lnR w="28575" cap="flat" cmpd="sng" algn="ctr">
                      <a:solidFill>
                        <a:schemeClr val="bg1">
                          <a:lumMod val="50000"/>
                        </a:schemeClr>
                      </a:solidFill>
                      <a:prstDash val="solid"/>
                      <a:round/>
                      <a:headEnd type="none" w="med" len="med"/>
                      <a:tailEnd type="none" w="med" len="med"/>
                    </a:lnR>
                  </a:tcPr>
                </a:tc>
                <a:tc>
                  <a:txBody>
                    <a:bodyPr/>
                    <a:lstStyle/>
                    <a:p>
                      <a:pPr algn="ctr"/>
                      <a:r>
                        <a:rPr lang="fr-FR" sz="1400" dirty="0" smtClean="0"/>
                        <a:t>n</a:t>
                      </a:r>
                      <a:endParaRPr lang="fr-FR" sz="1400" dirty="0"/>
                    </a:p>
                  </a:txBody>
                  <a:tcPr marL="36000" marR="36000">
                    <a:lnL w="28575" cap="flat" cmpd="sng" algn="ctr">
                      <a:solidFill>
                        <a:schemeClr val="bg1">
                          <a:lumMod val="50000"/>
                        </a:schemeClr>
                      </a:solidFill>
                      <a:prstDash val="solid"/>
                      <a:round/>
                      <a:headEnd type="none" w="med" len="med"/>
                      <a:tailEnd type="none" w="med" len="med"/>
                    </a:lnL>
                  </a:tcPr>
                </a:tc>
              </a:tr>
              <a:tr h="370840">
                <a:tc>
                  <a:txBody>
                    <a:bodyPr/>
                    <a:lstStyle/>
                    <a:p>
                      <a:r>
                        <a:rPr lang="fr-FR" dirty="0" smtClean="0"/>
                        <a:t>Classement</a:t>
                      </a:r>
                      <a:endParaRPr lang="fr-FR" dirty="0"/>
                    </a:p>
                  </a:txBody>
                  <a:tcPr/>
                </a:tc>
                <a:tc>
                  <a:txBody>
                    <a:bodyPr/>
                    <a:lstStyle/>
                    <a:p>
                      <a:pPr algn="ctr"/>
                      <a:r>
                        <a:rPr lang="fr-FR" sz="1400" dirty="0" smtClean="0"/>
                        <a:t>1</a:t>
                      </a:r>
                      <a:endParaRPr lang="fr-FR" sz="1400" dirty="0"/>
                    </a:p>
                  </a:txBody>
                  <a:tcPr marL="36000" marR="36000"/>
                </a:tc>
                <a:tc>
                  <a:txBody>
                    <a:bodyPr/>
                    <a:lstStyle/>
                    <a:p>
                      <a:pPr algn="ctr"/>
                      <a:r>
                        <a:rPr lang="fr-FR" sz="1400" dirty="0" smtClean="0"/>
                        <a:t>2</a:t>
                      </a:r>
                      <a:endParaRPr lang="fr-FR" sz="1400" dirty="0"/>
                    </a:p>
                  </a:txBody>
                  <a:tcPr marL="36000" marR="36000"/>
                </a:tc>
                <a:tc>
                  <a:txBody>
                    <a:bodyPr/>
                    <a:lstStyle/>
                    <a:p>
                      <a:pPr algn="ctr"/>
                      <a:r>
                        <a:rPr lang="fr-FR" sz="1400" dirty="0" smtClean="0"/>
                        <a:t>6</a:t>
                      </a:r>
                      <a:endParaRPr lang="fr-FR" sz="1400" dirty="0"/>
                    </a:p>
                  </a:txBody>
                  <a:tcPr marL="36000" marR="36000"/>
                </a:tc>
                <a:tc>
                  <a:txBody>
                    <a:bodyPr/>
                    <a:lstStyle/>
                    <a:p>
                      <a:pPr algn="ctr"/>
                      <a:r>
                        <a:rPr lang="fr-FR" sz="1400" dirty="0" smtClean="0"/>
                        <a:t>24</a:t>
                      </a:r>
                      <a:endParaRPr lang="fr-FR" sz="1400" dirty="0"/>
                    </a:p>
                  </a:txBody>
                  <a:tcPr marL="36000" marR="36000"/>
                </a:tc>
                <a:tc>
                  <a:txBody>
                    <a:bodyPr/>
                    <a:lstStyle/>
                    <a:p>
                      <a:pPr algn="ctr"/>
                      <a:r>
                        <a:rPr lang="fr-FR" sz="1400" dirty="0" smtClean="0"/>
                        <a:t>120</a:t>
                      </a:r>
                      <a:endParaRPr lang="fr-FR" sz="1400" dirty="0"/>
                    </a:p>
                  </a:txBody>
                  <a:tcPr marL="36000" marR="36000"/>
                </a:tc>
                <a:tc>
                  <a:txBody>
                    <a:bodyPr/>
                    <a:lstStyle/>
                    <a:p>
                      <a:pPr algn="ctr"/>
                      <a:r>
                        <a:rPr lang="fr-FR" sz="1400" dirty="0" smtClean="0"/>
                        <a:t>720</a:t>
                      </a:r>
                      <a:endParaRPr lang="fr-FR" sz="1400" dirty="0"/>
                    </a:p>
                  </a:txBody>
                  <a:tcPr marL="36000" marR="36000"/>
                </a:tc>
                <a:tc>
                  <a:txBody>
                    <a:bodyPr/>
                    <a:lstStyle/>
                    <a:p>
                      <a:pPr algn="ctr"/>
                      <a:r>
                        <a:rPr lang="fr-FR" sz="1400" dirty="0" smtClean="0"/>
                        <a:t>5 040</a:t>
                      </a:r>
                      <a:endParaRPr lang="fr-FR" sz="1400" dirty="0"/>
                    </a:p>
                  </a:txBody>
                  <a:tcPr marL="36000" marR="36000"/>
                </a:tc>
                <a:tc>
                  <a:txBody>
                    <a:bodyPr/>
                    <a:lstStyle/>
                    <a:p>
                      <a:pPr algn="ctr"/>
                      <a:r>
                        <a:rPr lang="fr-FR" sz="1400" dirty="0" smtClean="0"/>
                        <a:t>40 320</a:t>
                      </a:r>
                      <a:endParaRPr lang="fr-FR" sz="1400" dirty="0"/>
                    </a:p>
                  </a:txBody>
                  <a:tcPr marL="36000" marR="36000"/>
                </a:tc>
                <a:tc>
                  <a:txBody>
                    <a:bodyPr/>
                    <a:lstStyle/>
                    <a:p>
                      <a:pPr algn="ctr"/>
                      <a:r>
                        <a:rPr lang="fr-FR" sz="1400" dirty="0" smtClean="0"/>
                        <a:t>362 880</a:t>
                      </a:r>
                      <a:endParaRPr lang="fr-FR" sz="1400" dirty="0"/>
                    </a:p>
                  </a:txBody>
                  <a:tcPr marL="36000" marR="36000"/>
                </a:tc>
                <a:tc>
                  <a:txBody>
                    <a:bodyPr/>
                    <a:lstStyle/>
                    <a:p>
                      <a:pPr algn="ctr"/>
                      <a:r>
                        <a:rPr lang="fr-FR" sz="1400" dirty="0" smtClean="0"/>
                        <a:t>3,6 m</a:t>
                      </a:r>
                      <a:endParaRPr lang="fr-FR" sz="1400" dirty="0"/>
                    </a:p>
                  </a:txBody>
                  <a:tcPr marL="36000" marR="36000">
                    <a:lnR w="28575" cap="flat" cmpd="sng" algn="ctr">
                      <a:solidFill>
                        <a:schemeClr val="bg1">
                          <a:lumMod val="50000"/>
                        </a:schemeClr>
                      </a:solidFill>
                      <a:prstDash val="solid"/>
                      <a:round/>
                      <a:headEnd type="none" w="med" len="med"/>
                      <a:tailEnd type="none" w="med" len="med"/>
                    </a:lnR>
                  </a:tcPr>
                </a:tc>
                <a:tc>
                  <a:txBody>
                    <a:bodyPr/>
                    <a:lstStyle/>
                    <a:p>
                      <a:pPr algn="ctr"/>
                      <a:r>
                        <a:rPr lang="fr-FR" sz="1400" dirty="0" smtClean="0"/>
                        <a:t>n!</a:t>
                      </a:r>
                      <a:endParaRPr lang="fr-FR" sz="1400" dirty="0"/>
                    </a:p>
                  </a:txBody>
                  <a:tcPr marL="36000" marR="36000">
                    <a:lnL w="28575" cap="flat" cmpd="sng" algn="ctr">
                      <a:solidFill>
                        <a:schemeClr val="bg1">
                          <a:lumMod val="50000"/>
                        </a:schemeClr>
                      </a:solidFill>
                      <a:prstDash val="solid"/>
                      <a:round/>
                      <a:headEnd type="none" w="med" len="med"/>
                      <a:tailEnd type="none" w="med" len="med"/>
                    </a:lnL>
                  </a:tcPr>
                </a:tc>
              </a:tr>
              <a:tr h="370840">
                <a:tc>
                  <a:txBody>
                    <a:bodyPr/>
                    <a:lstStyle/>
                    <a:p>
                      <a:r>
                        <a:rPr lang="fr-FR" dirty="0" smtClean="0"/>
                        <a:t>Approbation</a:t>
                      </a:r>
                      <a:endParaRPr lang="fr-FR" dirty="0"/>
                    </a:p>
                  </a:txBody>
                  <a:tcPr/>
                </a:tc>
                <a:tc>
                  <a:txBody>
                    <a:bodyPr/>
                    <a:lstStyle/>
                    <a:p>
                      <a:pPr algn="ctr"/>
                      <a:r>
                        <a:rPr lang="fr-FR" sz="1400" dirty="0" smtClean="0"/>
                        <a:t>2</a:t>
                      </a:r>
                      <a:endParaRPr lang="fr-FR" sz="1400" dirty="0"/>
                    </a:p>
                  </a:txBody>
                  <a:tcPr marL="36000" marR="36000"/>
                </a:tc>
                <a:tc>
                  <a:txBody>
                    <a:bodyPr/>
                    <a:lstStyle/>
                    <a:p>
                      <a:pPr algn="ctr"/>
                      <a:r>
                        <a:rPr lang="fr-FR" sz="1400" dirty="0" smtClean="0"/>
                        <a:t>4</a:t>
                      </a:r>
                      <a:endParaRPr lang="fr-FR" sz="1400" dirty="0"/>
                    </a:p>
                  </a:txBody>
                  <a:tcPr marL="36000" marR="36000"/>
                </a:tc>
                <a:tc>
                  <a:txBody>
                    <a:bodyPr/>
                    <a:lstStyle/>
                    <a:p>
                      <a:pPr algn="ctr"/>
                      <a:r>
                        <a:rPr lang="fr-FR" sz="1400" dirty="0" smtClean="0"/>
                        <a:t>8</a:t>
                      </a:r>
                      <a:endParaRPr lang="fr-FR" sz="1400" dirty="0"/>
                    </a:p>
                  </a:txBody>
                  <a:tcPr marL="36000" marR="36000"/>
                </a:tc>
                <a:tc>
                  <a:txBody>
                    <a:bodyPr/>
                    <a:lstStyle/>
                    <a:p>
                      <a:pPr algn="ctr"/>
                      <a:r>
                        <a:rPr lang="fr-FR" sz="1400" dirty="0" smtClean="0"/>
                        <a:t>16</a:t>
                      </a:r>
                      <a:endParaRPr lang="fr-FR" sz="1400" dirty="0"/>
                    </a:p>
                  </a:txBody>
                  <a:tcPr marL="36000" marR="36000"/>
                </a:tc>
                <a:tc>
                  <a:txBody>
                    <a:bodyPr/>
                    <a:lstStyle/>
                    <a:p>
                      <a:pPr algn="ctr"/>
                      <a:r>
                        <a:rPr lang="fr-FR" sz="1400" dirty="0" smtClean="0"/>
                        <a:t>32</a:t>
                      </a:r>
                      <a:endParaRPr lang="fr-FR" sz="1400" dirty="0"/>
                    </a:p>
                  </a:txBody>
                  <a:tcPr marL="36000" marR="36000"/>
                </a:tc>
                <a:tc>
                  <a:txBody>
                    <a:bodyPr/>
                    <a:lstStyle/>
                    <a:p>
                      <a:pPr algn="ctr"/>
                      <a:r>
                        <a:rPr lang="fr-FR" sz="1400" dirty="0" smtClean="0"/>
                        <a:t>64</a:t>
                      </a:r>
                      <a:endParaRPr lang="fr-FR" sz="1400" dirty="0"/>
                    </a:p>
                  </a:txBody>
                  <a:tcPr marL="36000" marR="36000"/>
                </a:tc>
                <a:tc>
                  <a:txBody>
                    <a:bodyPr/>
                    <a:lstStyle/>
                    <a:p>
                      <a:pPr algn="ctr"/>
                      <a:r>
                        <a:rPr lang="fr-FR" sz="1400" dirty="0" smtClean="0"/>
                        <a:t>128</a:t>
                      </a:r>
                      <a:endParaRPr lang="fr-FR" sz="1400" dirty="0"/>
                    </a:p>
                  </a:txBody>
                  <a:tcPr marL="36000" marR="36000"/>
                </a:tc>
                <a:tc>
                  <a:txBody>
                    <a:bodyPr/>
                    <a:lstStyle/>
                    <a:p>
                      <a:pPr algn="ctr"/>
                      <a:r>
                        <a:rPr lang="fr-FR" sz="1400" dirty="0" smtClean="0"/>
                        <a:t>256</a:t>
                      </a:r>
                      <a:endParaRPr lang="fr-FR" sz="1400" dirty="0"/>
                    </a:p>
                  </a:txBody>
                  <a:tcPr marL="36000" marR="36000"/>
                </a:tc>
                <a:tc>
                  <a:txBody>
                    <a:bodyPr/>
                    <a:lstStyle/>
                    <a:p>
                      <a:pPr algn="ctr"/>
                      <a:r>
                        <a:rPr lang="fr-FR" sz="1400" dirty="0" smtClean="0"/>
                        <a:t>512</a:t>
                      </a:r>
                      <a:endParaRPr lang="fr-FR" sz="1400" dirty="0"/>
                    </a:p>
                  </a:txBody>
                  <a:tcPr marL="36000" marR="36000"/>
                </a:tc>
                <a:tc>
                  <a:txBody>
                    <a:bodyPr/>
                    <a:lstStyle/>
                    <a:p>
                      <a:pPr algn="ctr"/>
                      <a:r>
                        <a:rPr lang="fr-FR" sz="1400" dirty="0" smtClean="0"/>
                        <a:t>1 024</a:t>
                      </a:r>
                      <a:endParaRPr lang="fr-FR" sz="1400" dirty="0"/>
                    </a:p>
                  </a:txBody>
                  <a:tcPr marL="36000" marR="36000">
                    <a:lnR w="28575" cap="flat" cmpd="sng" algn="ctr">
                      <a:solidFill>
                        <a:schemeClr val="bg1">
                          <a:lumMod val="50000"/>
                        </a:schemeClr>
                      </a:solidFill>
                      <a:prstDash val="solid"/>
                      <a:round/>
                      <a:headEnd type="none" w="med" len="med"/>
                      <a:tailEnd type="none" w="med" len="med"/>
                    </a:lnR>
                  </a:tcPr>
                </a:tc>
                <a:tc>
                  <a:txBody>
                    <a:bodyPr/>
                    <a:lstStyle/>
                    <a:p>
                      <a:pPr algn="ctr"/>
                      <a:r>
                        <a:rPr lang="fr-FR" sz="1400" dirty="0" smtClean="0"/>
                        <a:t>2</a:t>
                      </a:r>
                      <a:r>
                        <a:rPr lang="fr-FR" sz="1400" baseline="30000" dirty="0" smtClean="0"/>
                        <a:t>n</a:t>
                      </a:r>
                      <a:r>
                        <a:rPr lang="fr-FR" sz="1400" dirty="0" smtClean="0"/>
                        <a:t>  </a:t>
                      </a:r>
                      <a:endParaRPr lang="fr-FR" sz="1400" dirty="0"/>
                    </a:p>
                  </a:txBody>
                  <a:tcPr marL="36000" marR="36000">
                    <a:lnL w="28575" cap="flat" cmpd="sng" algn="ctr">
                      <a:solidFill>
                        <a:schemeClr val="bg1">
                          <a:lumMod val="50000"/>
                        </a:schemeClr>
                      </a:solidFill>
                      <a:prstDash val="solid"/>
                      <a:round/>
                      <a:headEnd type="none" w="med" len="med"/>
                      <a:tailEnd type="none" w="med" len="med"/>
                    </a:lnL>
                  </a:tcPr>
                </a:tc>
              </a:tr>
              <a:tr h="370840">
                <a:tc>
                  <a:txBody>
                    <a:bodyPr/>
                    <a:lstStyle/>
                    <a:p>
                      <a:r>
                        <a:rPr lang="fr-FR" dirty="0" smtClean="0"/>
                        <a:t>Valeurs (5)</a:t>
                      </a:r>
                      <a:endParaRPr lang="fr-FR" dirty="0"/>
                    </a:p>
                  </a:txBody>
                  <a:tcPr/>
                </a:tc>
                <a:tc>
                  <a:txBody>
                    <a:bodyPr/>
                    <a:lstStyle/>
                    <a:p>
                      <a:pPr algn="ctr"/>
                      <a:r>
                        <a:rPr lang="fr-FR" sz="1400" dirty="0" smtClean="0"/>
                        <a:t>5</a:t>
                      </a:r>
                      <a:endParaRPr lang="fr-FR" sz="1400" dirty="0"/>
                    </a:p>
                  </a:txBody>
                  <a:tcPr marL="36000" marR="36000"/>
                </a:tc>
                <a:tc>
                  <a:txBody>
                    <a:bodyPr/>
                    <a:lstStyle/>
                    <a:p>
                      <a:pPr algn="ctr"/>
                      <a:r>
                        <a:rPr lang="fr-FR" sz="1400" dirty="0" smtClean="0"/>
                        <a:t>25</a:t>
                      </a:r>
                      <a:endParaRPr lang="fr-FR" sz="1400" dirty="0"/>
                    </a:p>
                  </a:txBody>
                  <a:tcPr marL="36000" marR="36000"/>
                </a:tc>
                <a:tc>
                  <a:txBody>
                    <a:bodyPr/>
                    <a:lstStyle/>
                    <a:p>
                      <a:pPr algn="ctr"/>
                      <a:r>
                        <a:rPr lang="fr-FR" sz="1400" dirty="0" smtClean="0"/>
                        <a:t>125</a:t>
                      </a:r>
                      <a:endParaRPr lang="fr-FR" sz="1400" dirty="0"/>
                    </a:p>
                  </a:txBody>
                  <a:tcPr marL="36000" marR="36000"/>
                </a:tc>
                <a:tc>
                  <a:txBody>
                    <a:bodyPr/>
                    <a:lstStyle/>
                    <a:p>
                      <a:pPr algn="ctr"/>
                      <a:r>
                        <a:rPr lang="fr-FR" sz="1400" dirty="0" smtClean="0"/>
                        <a:t>625</a:t>
                      </a:r>
                      <a:endParaRPr lang="fr-FR" sz="1400" dirty="0"/>
                    </a:p>
                  </a:txBody>
                  <a:tcPr marL="36000" marR="36000"/>
                </a:tc>
                <a:tc>
                  <a:txBody>
                    <a:bodyPr/>
                    <a:lstStyle/>
                    <a:p>
                      <a:pPr algn="ctr"/>
                      <a:r>
                        <a:rPr lang="fr-FR" sz="1400" dirty="0" smtClean="0"/>
                        <a:t>3 125</a:t>
                      </a:r>
                      <a:endParaRPr lang="fr-FR" sz="1400" dirty="0"/>
                    </a:p>
                  </a:txBody>
                  <a:tcPr marL="36000" marR="36000"/>
                </a:tc>
                <a:tc>
                  <a:txBody>
                    <a:bodyPr/>
                    <a:lstStyle/>
                    <a:p>
                      <a:pPr algn="ctr"/>
                      <a:r>
                        <a:rPr lang="fr-FR" sz="1400" dirty="0" smtClean="0"/>
                        <a:t>15 625</a:t>
                      </a:r>
                      <a:endParaRPr lang="fr-FR" sz="1400" dirty="0"/>
                    </a:p>
                  </a:txBody>
                  <a:tcPr marL="36000" marR="36000"/>
                </a:tc>
                <a:tc>
                  <a:txBody>
                    <a:bodyPr/>
                    <a:lstStyle/>
                    <a:p>
                      <a:pPr algn="ctr"/>
                      <a:r>
                        <a:rPr lang="fr-FR" sz="1400" dirty="0" smtClean="0"/>
                        <a:t>78 125</a:t>
                      </a:r>
                      <a:endParaRPr lang="fr-FR" sz="1400" dirty="0"/>
                    </a:p>
                  </a:txBody>
                  <a:tcPr marL="36000" marR="36000"/>
                </a:tc>
                <a:tc>
                  <a:txBody>
                    <a:bodyPr/>
                    <a:lstStyle/>
                    <a:p>
                      <a:pPr algn="ctr"/>
                      <a:r>
                        <a:rPr lang="fr-FR" sz="1400" dirty="0" smtClean="0"/>
                        <a:t>390 625</a:t>
                      </a:r>
                      <a:endParaRPr lang="fr-FR" sz="1400" dirty="0"/>
                    </a:p>
                  </a:txBody>
                  <a:tcPr marL="36000" marR="36000"/>
                </a:tc>
                <a:tc>
                  <a:txBody>
                    <a:bodyPr/>
                    <a:lstStyle/>
                    <a:p>
                      <a:pPr algn="ctr"/>
                      <a:r>
                        <a:rPr lang="fr-FR" sz="1400" dirty="0" smtClean="0"/>
                        <a:t>2 m</a:t>
                      </a:r>
                      <a:endParaRPr lang="fr-FR" sz="1400" dirty="0"/>
                    </a:p>
                  </a:txBody>
                  <a:tcPr marL="36000" marR="36000"/>
                </a:tc>
                <a:tc>
                  <a:txBody>
                    <a:bodyPr/>
                    <a:lstStyle/>
                    <a:p>
                      <a:pPr algn="ctr"/>
                      <a:r>
                        <a:rPr lang="fr-FR" sz="1400" dirty="0" smtClean="0"/>
                        <a:t>9,7 m</a:t>
                      </a:r>
                      <a:endParaRPr lang="fr-FR" sz="1400" dirty="0"/>
                    </a:p>
                  </a:txBody>
                  <a:tcPr marL="36000" marR="36000">
                    <a:lnR w="28575" cap="flat" cmpd="sng" algn="ctr">
                      <a:solidFill>
                        <a:schemeClr val="bg1">
                          <a:lumMod val="50000"/>
                        </a:schemeClr>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smtClean="0"/>
                        <a:t>5</a:t>
                      </a:r>
                      <a:r>
                        <a:rPr lang="fr-FR" sz="1400" baseline="30000" dirty="0" smtClean="0"/>
                        <a:t>n</a:t>
                      </a:r>
                      <a:endParaRPr lang="fr-FR" sz="1400" dirty="0" smtClean="0"/>
                    </a:p>
                  </a:txBody>
                  <a:tcPr marL="36000" marR="36000">
                    <a:lnL w="28575" cap="flat" cmpd="sng" algn="ctr">
                      <a:solidFill>
                        <a:schemeClr val="bg1">
                          <a:lumMod val="50000"/>
                        </a:schemeClr>
                      </a:solidFill>
                      <a:prstDash val="solid"/>
                      <a:round/>
                      <a:headEnd type="none" w="med" len="med"/>
                      <a:tailEnd type="none" w="med" len="med"/>
                    </a:lnL>
                  </a:tcPr>
                </a:tc>
              </a:tr>
              <a:tr h="370840">
                <a:tc>
                  <a:txBody>
                    <a:bodyPr/>
                    <a:lstStyle/>
                    <a:p>
                      <a:r>
                        <a:rPr lang="fr-FR" dirty="0" smtClean="0"/>
                        <a:t>Pairs</a:t>
                      </a:r>
                      <a:endParaRPr lang="fr-FR" dirty="0"/>
                    </a:p>
                  </a:txBody>
                  <a:tcPr/>
                </a:tc>
                <a:tc>
                  <a:txBody>
                    <a:bodyPr/>
                    <a:lstStyle/>
                    <a:p>
                      <a:pPr algn="ctr"/>
                      <a:r>
                        <a:rPr lang="fr-FR" sz="1400" dirty="0" smtClean="0"/>
                        <a:t>-</a:t>
                      </a:r>
                      <a:endParaRPr lang="fr-FR" sz="1400" dirty="0"/>
                    </a:p>
                  </a:txBody>
                  <a:tcPr marL="36000" marR="36000"/>
                </a:tc>
                <a:tc>
                  <a:txBody>
                    <a:bodyPr/>
                    <a:lstStyle/>
                    <a:p>
                      <a:pPr algn="ctr"/>
                      <a:r>
                        <a:rPr lang="fr-FR" sz="1400" dirty="0" smtClean="0"/>
                        <a:t>2</a:t>
                      </a:r>
                      <a:endParaRPr lang="fr-FR" sz="1400" dirty="0"/>
                    </a:p>
                  </a:txBody>
                  <a:tcPr marL="36000" marR="36000"/>
                </a:tc>
                <a:tc>
                  <a:txBody>
                    <a:bodyPr/>
                    <a:lstStyle/>
                    <a:p>
                      <a:pPr algn="ctr"/>
                      <a:r>
                        <a:rPr lang="fr-FR" sz="1400" dirty="0" smtClean="0"/>
                        <a:t>8</a:t>
                      </a:r>
                      <a:endParaRPr lang="fr-FR" sz="1400" dirty="0"/>
                    </a:p>
                  </a:txBody>
                  <a:tcPr marL="36000" marR="36000"/>
                </a:tc>
                <a:tc>
                  <a:txBody>
                    <a:bodyPr/>
                    <a:lstStyle/>
                    <a:p>
                      <a:pPr algn="ctr"/>
                      <a:r>
                        <a:rPr lang="fr-FR" sz="1400" dirty="0" smtClean="0"/>
                        <a:t>64</a:t>
                      </a:r>
                      <a:endParaRPr lang="fr-FR" sz="1400" dirty="0"/>
                    </a:p>
                  </a:txBody>
                  <a:tcPr marL="36000" marR="36000"/>
                </a:tc>
                <a:tc>
                  <a:txBody>
                    <a:bodyPr/>
                    <a:lstStyle/>
                    <a:p>
                      <a:pPr algn="ctr"/>
                      <a:r>
                        <a:rPr lang="fr-FR" sz="1400" dirty="0" smtClean="0"/>
                        <a:t>1 024</a:t>
                      </a:r>
                      <a:endParaRPr lang="fr-FR" sz="1400" dirty="0"/>
                    </a:p>
                  </a:txBody>
                  <a:tcPr marL="36000" marR="36000"/>
                </a:tc>
                <a:tc>
                  <a:txBody>
                    <a:bodyPr/>
                    <a:lstStyle/>
                    <a:p>
                      <a:pPr algn="ctr"/>
                      <a:r>
                        <a:rPr lang="fr-FR" sz="1400" dirty="0" smtClean="0"/>
                        <a:t>32 768</a:t>
                      </a:r>
                      <a:endParaRPr lang="fr-FR" sz="1400" dirty="0"/>
                    </a:p>
                  </a:txBody>
                  <a:tcPr marL="36000" marR="36000"/>
                </a:tc>
                <a:tc>
                  <a:txBody>
                    <a:bodyPr/>
                    <a:lstStyle/>
                    <a:p>
                      <a:pPr algn="ctr"/>
                      <a:r>
                        <a:rPr lang="fr-FR" sz="1400" dirty="0" smtClean="0"/>
                        <a:t>2 m</a:t>
                      </a:r>
                      <a:endParaRPr lang="fr-FR" sz="1400" dirty="0"/>
                    </a:p>
                  </a:txBody>
                  <a:tcPr marL="36000" marR="36000"/>
                </a:tc>
                <a:tc>
                  <a:txBody>
                    <a:bodyPr/>
                    <a:lstStyle/>
                    <a:p>
                      <a:pPr algn="ctr"/>
                      <a:r>
                        <a:rPr lang="fr-FR" sz="1400" dirty="0" smtClean="0"/>
                        <a:t>268 m</a:t>
                      </a:r>
                      <a:endParaRPr lang="fr-FR" sz="1400" dirty="0"/>
                    </a:p>
                  </a:txBody>
                  <a:tcPr marL="36000" marR="36000"/>
                </a:tc>
                <a:tc>
                  <a:txBody>
                    <a:bodyPr/>
                    <a:lstStyle/>
                    <a:p>
                      <a:pPr algn="ctr"/>
                      <a:r>
                        <a:rPr lang="fr-FR" sz="1400" dirty="0" smtClean="0"/>
                        <a:t>68 M</a:t>
                      </a:r>
                      <a:endParaRPr lang="fr-FR" sz="1400" dirty="0"/>
                    </a:p>
                  </a:txBody>
                  <a:tcPr marL="36000" marR="36000"/>
                </a:tc>
                <a:tc>
                  <a:txBody>
                    <a:bodyPr/>
                    <a:lstStyle/>
                    <a:p>
                      <a:pPr algn="ctr"/>
                      <a:r>
                        <a:rPr lang="fr-FR" sz="1400" dirty="0" smtClean="0"/>
                        <a:t>35 184 M</a:t>
                      </a:r>
                      <a:endParaRPr lang="fr-FR" sz="1400" dirty="0"/>
                    </a:p>
                  </a:txBody>
                  <a:tcPr marL="36000" marR="36000">
                    <a:lnR w="28575" cap="flat" cmpd="sng" algn="ctr">
                      <a:solidFill>
                        <a:schemeClr val="bg1">
                          <a:lumMod val="50000"/>
                        </a:schemeClr>
                      </a:solidFill>
                      <a:prstDash val="solid"/>
                      <a:round/>
                      <a:headEnd type="none" w="med" len="med"/>
                      <a:tailEnd type="none" w="med" len="med"/>
                    </a:lnR>
                  </a:tcPr>
                </a:tc>
                <a:tc>
                  <a:txBody>
                    <a:bodyPr/>
                    <a:lstStyle/>
                    <a:p>
                      <a:pPr algn="ctr"/>
                      <a:r>
                        <a:rPr lang="fr-FR" sz="1400" dirty="0" smtClean="0"/>
                        <a:t>2</a:t>
                      </a:r>
                      <a:r>
                        <a:rPr lang="fr-FR" sz="1400" dirty="0" smtClean="0">
                          <a:solidFill>
                            <a:schemeClr val="bg1"/>
                          </a:solidFill>
                        </a:rPr>
                        <a:t>_</a:t>
                      </a:r>
                      <a:endParaRPr lang="fr-FR" sz="1400" dirty="0">
                        <a:solidFill>
                          <a:schemeClr val="bg1"/>
                        </a:solidFill>
                      </a:endParaRPr>
                    </a:p>
                  </a:txBody>
                  <a:tcPr marL="36000" marR="36000">
                    <a:lnL w="28575" cap="flat" cmpd="sng" algn="ctr">
                      <a:solidFill>
                        <a:schemeClr val="bg1">
                          <a:lumMod val="50000"/>
                        </a:schemeClr>
                      </a:solidFill>
                      <a:prstDash val="solid"/>
                      <a:round/>
                      <a:headEnd type="none" w="med" len="med"/>
                      <a:tailEnd type="none" w="med" len="med"/>
                    </a:lnL>
                  </a:tcPr>
                </a:tc>
              </a:tr>
            </a:tbl>
          </a:graphicData>
        </a:graphic>
      </p:graphicFrame>
      <p:sp>
        <p:nvSpPr>
          <p:cNvPr id="6" name="ZoneTexte 5"/>
          <p:cNvSpPr txBox="1"/>
          <p:nvPr/>
        </p:nvSpPr>
        <p:spPr>
          <a:xfrm>
            <a:off x="485154" y="4602358"/>
            <a:ext cx="2558714" cy="369332"/>
          </a:xfrm>
          <a:prstGeom prst="rect">
            <a:avLst/>
          </a:prstGeom>
          <a:noFill/>
        </p:spPr>
        <p:txBody>
          <a:bodyPr wrap="none" rtlCol="0">
            <a:spAutoFit/>
          </a:bodyPr>
          <a:lstStyle/>
          <a:p>
            <a:r>
              <a:rPr lang="fr-FR" dirty="0" smtClean="0"/>
              <a:t>n! = 1 x 2 x 3 x … (n-1) x n</a:t>
            </a:r>
            <a:endParaRPr lang="fr-FR" dirty="0"/>
          </a:p>
        </p:txBody>
      </p:sp>
      <p:sp>
        <p:nvSpPr>
          <p:cNvPr id="7" name="ZoneTexte 6"/>
          <p:cNvSpPr txBox="1"/>
          <p:nvPr/>
        </p:nvSpPr>
        <p:spPr>
          <a:xfrm>
            <a:off x="485154" y="6125924"/>
            <a:ext cx="8119293" cy="369332"/>
          </a:xfrm>
          <a:prstGeom prst="rect">
            <a:avLst/>
          </a:prstGeom>
          <a:noFill/>
        </p:spPr>
        <p:txBody>
          <a:bodyPr wrap="square" rtlCol="0">
            <a:spAutoFit/>
          </a:bodyPr>
          <a:lstStyle/>
          <a:p>
            <a:r>
              <a:rPr lang="fr-FR" dirty="0" smtClean="0"/>
              <a:t>bulletins complets</a:t>
            </a:r>
            <a:endParaRPr lang="fr-FR" dirty="0"/>
          </a:p>
        </p:txBody>
      </p:sp>
      <p:pic>
        <p:nvPicPr>
          <p:cNvPr id="2052" name="Picture 4" descr="C_n^k=\frac{n!}{k!(n-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311155"/>
            <a:ext cx="1285875" cy="4381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e 10"/>
          <p:cNvGrpSpPr/>
          <p:nvPr/>
        </p:nvGrpSpPr>
        <p:grpSpPr>
          <a:xfrm>
            <a:off x="8172400" y="3779555"/>
            <a:ext cx="328392" cy="297517"/>
            <a:chOff x="7770188" y="5428814"/>
            <a:chExt cx="328392" cy="297517"/>
          </a:xfrm>
        </p:grpSpPr>
        <p:sp>
          <p:nvSpPr>
            <p:cNvPr id="5" name="ZoneTexte 4"/>
            <p:cNvSpPr txBox="1"/>
            <p:nvPr/>
          </p:nvSpPr>
          <p:spPr>
            <a:xfrm>
              <a:off x="7853000" y="5428814"/>
              <a:ext cx="245580" cy="297517"/>
            </a:xfrm>
            <a:prstGeom prst="rect">
              <a:avLst/>
            </a:prstGeom>
            <a:noFill/>
          </p:spPr>
          <p:txBody>
            <a:bodyPr wrap="none" rtlCol="0">
              <a:spAutoFit/>
            </a:bodyPr>
            <a:lstStyle/>
            <a:p>
              <a:pPr>
                <a:lnSpc>
                  <a:spcPts val="800"/>
                </a:lnSpc>
              </a:pPr>
              <a:r>
                <a:rPr lang="fr-FR" sz="900" dirty="0" smtClean="0"/>
                <a:t>2</a:t>
              </a:r>
              <a:br>
                <a:rPr lang="fr-FR" sz="900" dirty="0" smtClean="0"/>
              </a:br>
              <a:r>
                <a:rPr lang="fr-FR" sz="900" dirty="0" smtClean="0"/>
                <a:t>n</a:t>
              </a:r>
            </a:p>
          </p:txBody>
        </p:sp>
        <p:sp>
          <p:nvSpPr>
            <p:cNvPr id="9" name="ZoneTexte 8"/>
            <p:cNvSpPr txBox="1"/>
            <p:nvPr/>
          </p:nvSpPr>
          <p:spPr>
            <a:xfrm>
              <a:off x="7770188" y="5446280"/>
              <a:ext cx="260008" cy="261610"/>
            </a:xfrm>
            <a:prstGeom prst="rect">
              <a:avLst/>
            </a:prstGeom>
            <a:noFill/>
          </p:spPr>
          <p:txBody>
            <a:bodyPr wrap="none" rtlCol="0">
              <a:spAutoFit/>
            </a:bodyPr>
            <a:lstStyle/>
            <a:p>
              <a:r>
                <a:rPr lang="fr-FR" sz="1100" dirty="0" smtClean="0"/>
                <a:t>C</a:t>
              </a:r>
              <a:endParaRPr lang="fr-FR" sz="1100" dirty="0"/>
            </a:p>
          </p:txBody>
        </p:sp>
      </p:grpSp>
    </p:spTree>
    <p:extLst>
      <p:ext uri="{BB962C8B-B14F-4D97-AF65-F5344CB8AC3E}">
        <p14:creationId xmlns:p14="http://schemas.microsoft.com/office/powerpoint/2010/main" val="36594374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Référendum britannique sur le mode de scrutin de 2011</a:t>
            </a:r>
          </a:p>
        </p:txBody>
      </p:sp>
      <p:sp>
        <p:nvSpPr>
          <p:cNvPr id="3" name="Espace réservé du contenu 2"/>
          <p:cNvSpPr>
            <a:spLocks noGrp="1"/>
          </p:cNvSpPr>
          <p:nvPr>
            <p:ph idx="1"/>
          </p:nvPr>
        </p:nvSpPr>
        <p:spPr>
          <a:xfrm>
            <a:off x="457200" y="1600201"/>
            <a:ext cx="8229600" cy="892695"/>
          </a:xfrm>
        </p:spPr>
        <p:txBody>
          <a:bodyPr>
            <a:normAutofit fontScale="62500" lnSpcReduction="20000"/>
          </a:bodyPr>
          <a:lstStyle/>
          <a:p>
            <a:r>
              <a:rPr lang="fr-FR" dirty="0"/>
              <a:t>« Actuellement, le Royaume-Uni utilise le scrutin uninominal majoritaire à un tour pour élire les députés à la Chambre des communes. Doit-il être remplacé par le système de vote alternatif ? </a:t>
            </a:r>
            <a:r>
              <a:rPr lang="fr-FR" dirty="0" smtClean="0"/>
              <a:t>»</a:t>
            </a:r>
          </a:p>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2439750214"/>
              </p:ext>
            </p:extLst>
          </p:nvPr>
        </p:nvGraphicFramePr>
        <p:xfrm>
          <a:off x="827584" y="2420888"/>
          <a:ext cx="7776864" cy="3265431"/>
        </p:xfrm>
        <a:graphic>
          <a:graphicData uri="http://schemas.openxmlformats.org/drawingml/2006/table">
            <a:tbl>
              <a:tblPr/>
              <a:tblGrid>
                <a:gridCol w="3096344"/>
                <a:gridCol w="360040"/>
                <a:gridCol w="4320480"/>
              </a:tblGrid>
              <a:tr h="190335">
                <a:tc>
                  <a:txBody>
                    <a:bodyPr/>
                    <a:lstStyle/>
                    <a:p>
                      <a:r>
                        <a:rPr lang="fr-FR" sz="1400" dirty="0" smtClean="0"/>
                        <a:t>Position</a:t>
                      </a:r>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fr-FR" sz="1400" dirty="0" smtClean="0"/>
                        <a:t>Formation</a:t>
                      </a:r>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sz="1400" dirty="0"/>
                    </a:p>
                  </a:txBody>
                  <a:tcPr marL="69630" marR="69630" marT="34815" marB="34815" anchor="ctr">
                    <a:lnL>
                      <a:noFill/>
                    </a:lnL>
                    <a:lnR>
                      <a:noFill/>
                    </a:lnR>
                    <a:lnB>
                      <a:noFill/>
                    </a:lnB>
                  </a:tcPr>
                </a:tc>
              </a:tr>
              <a:tr h="190335">
                <a:tc rowSpan="7">
                  <a:txBody>
                    <a:bodyPr/>
                    <a:lstStyle/>
                    <a:p>
                      <a:r>
                        <a:rPr lang="fr-FR" sz="1400" b="1" dirty="0"/>
                        <a:t>OUI</a:t>
                      </a:r>
                      <a:r>
                        <a:rPr lang="fr-FR" sz="1400" dirty="0"/>
                        <a:t> (pour le vote alternatif)</a:t>
                      </a:r>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FFD700"/>
                    </a:solidFill>
                  </a:tcPr>
                </a:tc>
                <a:tc>
                  <a:txBody>
                    <a:bodyPr/>
                    <a:lstStyle/>
                    <a:p>
                      <a:r>
                        <a:rPr lang="fr-FR" sz="1400" dirty="0"/>
                        <a:t>Parti libéral-démocrate</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190335">
                <a:tc vMerge="1">
                  <a:txBody>
                    <a:bodyPr/>
                    <a:lstStyle/>
                    <a:p>
                      <a:endParaRPr lang="fr-FR"/>
                    </a:p>
                  </a:txBody>
                  <a:tcPr/>
                </a:tc>
                <a:tc>
                  <a:txBody>
                    <a:bodyPr/>
                    <a:lstStyle/>
                    <a:p>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a:noFill/>
                    </a:lnB>
                    <a:solidFill>
                      <a:srgbClr val="DFFF00"/>
                    </a:solidFill>
                  </a:tcPr>
                </a:tc>
                <a:tc>
                  <a:txBody>
                    <a:bodyPr/>
                    <a:lstStyle/>
                    <a:p>
                      <a:r>
                        <a:rPr lang="fr-FR" sz="1400" dirty="0"/>
                        <a:t>Parti national écossais</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190335">
                <a:tc vMerge="1">
                  <a:txBody>
                    <a:bodyPr/>
                    <a:lstStyle/>
                    <a:p>
                      <a:endParaRPr lang="fr-FR"/>
                    </a:p>
                  </a:txBody>
                  <a:tcPr/>
                </a:tc>
                <a:tc>
                  <a:txBody>
                    <a:bodyPr/>
                    <a:lstStyle/>
                    <a:p>
                      <a:endParaRPr lang="fr-FR" sz="140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a:noFill/>
                    </a:lnB>
                    <a:solidFill>
                      <a:srgbClr val="008000"/>
                    </a:solidFill>
                  </a:tcPr>
                </a:tc>
                <a:tc>
                  <a:txBody>
                    <a:bodyPr/>
                    <a:lstStyle/>
                    <a:p>
                      <a:r>
                        <a:rPr lang="fr-FR" sz="1400" dirty="0"/>
                        <a:t>Sinn Féin</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190335">
                <a:tc vMerge="1">
                  <a:txBody>
                    <a:bodyPr/>
                    <a:lstStyle/>
                    <a:p>
                      <a:endParaRPr lang="fr-FR"/>
                    </a:p>
                  </a:txBody>
                  <a:tcPr/>
                </a:tc>
                <a:tc>
                  <a:txBody>
                    <a:bodyPr/>
                    <a:lstStyle/>
                    <a:p>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a:noFill/>
                    </a:lnB>
                    <a:solidFill>
                      <a:srgbClr val="F0C300"/>
                    </a:solidFill>
                  </a:tcPr>
                </a:tc>
                <a:tc>
                  <a:txBody>
                    <a:bodyPr/>
                    <a:lstStyle/>
                    <a:p>
                      <a:r>
                        <a:rPr lang="fr-FR" sz="1400" dirty="0"/>
                        <a:t>Plaid </a:t>
                      </a:r>
                      <a:r>
                        <a:rPr lang="fr-FR" sz="1400" dirty="0" err="1"/>
                        <a:t>Cymru</a:t>
                      </a:r>
                      <a:endParaRPr lang="fr-FR" sz="1400" dirty="0"/>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33837">
                <a:tc vMerge="1">
                  <a:txBody>
                    <a:bodyPr/>
                    <a:lstStyle/>
                    <a:p>
                      <a:endParaRPr lang="fr-FR"/>
                    </a:p>
                  </a:txBody>
                  <a:tcPr/>
                </a:tc>
                <a:tc>
                  <a:txBody>
                    <a:bodyPr/>
                    <a:lstStyle/>
                    <a:p>
                      <a:endParaRPr lang="fr-FR" sz="140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a:noFill/>
                    </a:lnB>
                    <a:solidFill>
                      <a:srgbClr val="649B88"/>
                    </a:solidFill>
                  </a:tcPr>
                </a:tc>
                <a:tc>
                  <a:txBody>
                    <a:bodyPr/>
                    <a:lstStyle/>
                    <a:p>
                      <a:r>
                        <a:rPr lang="fr-FR" sz="1400" dirty="0"/>
                        <a:t>Parti social-démocrate et travailliste</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33837">
                <a:tc vMerge="1">
                  <a:txBody>
                    <a:bodyPr/>
                    <a:lstStyle/>
                    <a:p>
                      <a:endParaRPr lang="fr-FR"/>
                    </a:p>
                  </a:txBody>
                  <a:tcPr/>
                </a:tc>
                <a:tc>
                  <a:txBody>
                    <a:bodyPr/>
                    <a:lstStyle/>
                    <a:p>
                      <a:endParaRPr lang="fr-FR" sz="140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a:noFill/>
                    </a:lnB>
                    <a:solidFill>
                      <a:srgbClr val="61BF1A"/>
                    </a:solidFill>
                  </a:tcPr>
                </a:tc>
                <a:tc>
                  <a:txBody>
                    <a:bodyPr/>
                    <a:lstStyle/>
                    <a:p>
                      <a:r>
                        <a:rPr lang="fr-FR" sz="1400" dirty="0"/>
                        <a:t>Parti vert de l'Angleterre et du pays de Galles</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r>
              <a:tr h="333837">
                <a:tc vMerge="1">
                  <a:txBody>
                    <a:bodyPr/>
                    <a:lstStyle/>
                    <a:p>
                      <a:endParaRPr lang="fr-FR"/>
                    </a:p>
                  </a:txBody>
                  <a:tcPr/>
                </a:tc>
                <a:tc>
                  <a:txBody>
                    <a:bodyPr/>
                    <a:lstStyle/>
                    <a:p>
                      <a:endParaRPr lang="fr-FR" sz="140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D700"/>
                    </a:solidFill>
                  </a:tcPr>
                </a:tc>
                <a:tc>
                  <a:txBody>
                    <a:bodyPr/>
                    <a:lstStyle/>
                    <a:p>
                      <a:r>
                        <a:rPr lang="fr-FR" sz="1400" dirty="0"/>
                        <a:t>Parti de l'Alliance de l'Irlande du Nord</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190335">
                <a:tc rowSpan="2">
                  <a:txBody>
                    <a:bodyPr/>
                    <a:lstStyle/>
                    <a:p>
                      <a:r>
                        <a:rPr lang="fr-FR" sz="1400" b="1" dirty="0"/>
                        <a:t>NON</a:t>
                      </a:r>
                      <a:r>
                        <a:rPr lang="fr-FR" sz="1400" dirty="0"/>
                        <a:t> (pour le maintien du scrutin uninominal majoritaire à un tour)</a:t>
                      </a:r>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007DC2"/>
                    </a:solidFill>
                  </a:tcPr>
                </a:tc>
                <a:tc>
                  <a:txBody>
                    <a:bodyPr/>
                    <a:lstStyle/>
                    <a:p>
                      <a:r>
                        <a:rPr lang="fr-FR" sz="1400" dirty="0"/>
                        <a:t>Parti conservateur</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190335">
                <a:tc vMerge="1">
                  <a:txBody>
                    <a:bodyPr/>
                    <a:lstStyle/>
                    <a:p>
                      <a:endParaRPr lang="fr-FR"/>
                    </a:p>
                  </a:txBody>
                  <a:tcPr/>
                </a:tc>
                <a:tc>
                  <a:txBody>
                    <a:bodyPr/>
                    <a:lstStyle/>
                    <a:p>
                      <a:endParaRPr lang="fr-FR" sz="140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960018"/>
                    </a:solidFill>
                  </a:tcPr>
                </a:tc>
                <a:tc>
                  <a:txBody>
                    <a:bodyPr/>
                    <a:lstStyle/>
                    <a:p>
                      <a:r>
                        <a:rPr lang="fr-FR" sz="1400" dirty="0"/>
                        <a:t>Parti unioniste démocrate</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r h="190335">
                <a:tc>
                  <a:txBody>
                    <a:bodyPr/>
                    <a:lstStyle/>
                    <a:p>
                      <a:r>
                        <a:rPr lang="fr-FR" sz="1400" b="1" dirty="0"/>
                        <a:t>Sans position</a:t>
                      </a:r>
                      <a:endParaRPr lang="fr-FR" sz="1400" dirty="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400"/>
                    </a:p>
                  </a:txBody>
                  <a:tcPr marL="69630" marR="69630" marT="34815" marB="34815" anchor="ctr">
                    <a:lnL w="1270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4251A"/>
                    </a:solidFill>
                  </a:tcPr>
                </a:tc>
                <a:tc>
                  <a:txBody>
                    <a:bodyPr/>
                    <a:lstStyle/>
                    <a:p>
                      <a:r>
                        <a:rPr lang="fr-FR" sz="1400" dirty="0"/>
                        <a:t>Parti travailliste</a:t>
                      </a:r>
                    </a:p>
                  </a:txBody>
                  <a:tcPr marL="69630" marR="69630" marT="34815" marB="34815" anchor="ctr">
                    <a:lnL w="12700" cap="flat" cmpd="sng" algn="ctr">
                      <a:solidFill>
                        <a:schemeClr val="bg1">
                          <a:lumMod val="6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Espace réservé du contenu 2"/>
          <p:cNvSpPr txBox="1">
            <a:spLocks/>
          </p:cNvSpPr>
          <p:nvPr/>
        </p:nvSpPr>
        <p:spPr>
          <a:xfrm>
            <a:off x="539552" y="5805264"/>
            <a:ext cx="8229600" cy="892695"/>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dirty="0" smtClean="0"/>
              <a:t>Résultat : oui : 32,10%, </a:t>
            </a:r>
            <a:r>
              <a:rPr lang="fr-FR" b="1" dirty="0" smtClean="0"/>
              <a:t>non : 67,90%</a:t>
            </a:r>
            <a:r>
              <a:rPr lang="fr-FR" dirty="0" smtClean="0"/>
              <a:t>, participation : 42%</a:t>
            </a:r>
          </a:p>
          <a:p>
            <a:endParaRPr lang="fr-FR" dirty="0"/>
          </a:p>
        </p:txBody>
      </p:sp>
    </p:spTree>
    <p:extLst>
      <p:ext uri="{BB962C8B-B14F-4D97-AF65-F5344CB8AC3E}">
        <p14:creationId xmlns:p14="http://schemas.microsoft.com/office/powerpoint/2010/main" val="39282268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a:t>Critère des </a:t>
            </a:r>
            <a:r>
              <a:rPr lang="fr-FR" b="1" dirty="0" smtClean="0"/>
              <a:t>clones</a:t>
            </a:r>
            <a:endParaRPr lang="fr-FR" dirty="0"/>
          </a:p>
        </p:txBody>
      </p:sp>
      <p:sp>
        <p:nvSpPr>
          <p:cNvPr id="3" name="Espace réservé du contenu 2"/>
          <p:cNvSpPr>
            <a:spLocks noGrp="1"/>
          </p:cNvSpPr>
          <p:nvPr>
            <p:ph idx="1"/>
          </p:nvPr>
        </p:nvSpPr>
        <p:spPr/>
        <p:txBody>
          <a:bodyPr>
            <a:normAutofit fontScale="85000" lnSpcReduction="10000"/>
          </a:bodyPr>
          <a:lstStyle/>
          <a:p>
            <a:r>
              <a:rPr lang="fr-FR" i="1" dirty="0" smtClean="0"/>
              <a:t>Un </a:t>
            </a:r>
            <a:r>
              <a:rPr lang="fr-FR" i="1" dirty="0"/>
              <a:t>ensemble de clones est un ensemble de candidats tel que tout autre candidat se situe, pour chaque électeur, ou bien avant tous les clones, ou bien après tous les clones. Un ensemble de clones ne peut pas contenir tous les candidats</a:t>
            </a:r>
            <a:r>
              <a:rPr lang="fr-FR" dirty="0"/>
              <a:t>.</a:t>
            </a:r>
          </a:p>
          <a:p>
            <a:r>
              <a:rPr lang="fr-FR" b="1" dirty="0"/>
              <a:t>Critère des clones</a:t>
            </a:r>
            <a:r>
              <a:rPr lang="fr-FR" dirty="0"/>
              <a:t> : si dans un ensemble de clones, on élimine un candidat, si l'ancien gagnant était dans cet ensemble de clones, le nouveau gagnant doit y rester et si l'ancien gagnant n'était pas dans l'ensemble de clones, il doit rester le gagnant</a:t>
            </a:r>
            <a:r>
              <a:rPr lang="fr-FR" dirty="0" smtClean="0"/>
              <a:t>.</a:t>
            </a:r>
            <a:endParaRPr lang="fr-FR" dirty="0"/>
          </a:p>
        </p:txBody>
      </p:sp>
    </p:spTree>
    <p:extLst>
      <p:ext uri="{BB962C8B-B14F-4D97-AF65-F5344CB8AC3E}">
        <p14:creationId xmlns:p14="http://schemas.microsoft.com/office/powerpoint/2010/main" val="9538165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Manipulation du vote alternatif</a:t>
            </a:r>
            <a:endParaRPr lang="fr-FR" dirty="0"/>
          </a:p>
        </p:txBody>
      </p:sp>
      <p:graphicFrame>
        <p:nvGraphicFramePr>
          <p:cNvPr id="7" name="Tableau 6"/>
          <p:cNvGraphicFramePr>
            <a:graphicFrameLocks noGrp="1"/>
          </p:cNvGraphicFramePr>
          <p:nvPr>
            <p:extLst>
              <p:ext uri="{D42A27DB-BD31-4B8C-83A1-F6EECF244321}">
                <p14:modId xmlns:p14="http://schemas.microsoft.com/office/powerpoint/2010/main" val="3133023813"/>
              </p:ext>
            </p:extLst>
          </p:nvPr>
        </p:nvGraphicFramePr>
        <p:xfrm>
          <a:off x="611560" y="2005237"/>
          <a:ext cx="3672408" cy="2713142"/>
        </p:xfrm>
        <a:graphic>
          <a:graphicData uri="http://schemas.openxmlformats.org/drawingml/2006/table">
            <a:tbl>
              <a:tblPr>
                <a:tableStyleId>{5940675A-B579-460E-94D1-54222C63F5DA}</a:tableStyleId>
              </a:tblPr>
              <a:tblGrid>
                <a:gridCol w="936104"/>
                <a:gridCol w="1368152"/>
                <a:gridCol w="1368152"/>
              </a:tblGrid>
              <a:tr h="838622">
                <a:tc>
                  <a:txBody>
                    <a:bodyPr/>
                    <a:lstStyle/>
                    <a:p>
                      <a:r>
                        <a:rPr lang="fr-FR" dirty="0" err="1"/>
                        <a:t>Number</a:t>
                      </a:r>
                      <a:r>
                        <a:rPr lang="fr-FR" dirty="0"/>
                        <a:t> of votes</a:t>
                      </a:r>
                    </a:p>
                  </a:txBody>
                  <a:tcPr marL="19050" marR="19050" marT="19050" marB="19050" anchor="ctr"/>
                </a:tc>
                <a:tc>
                  <a:txBody>
                    <a:bodyPr/>
                    <a:lstStyle/>
                    <a:p>
                      <a:r>
                        <a:rPr lang="fr-FR" dirty="0"/>
                        <a:t>1st </a:t>
                      </a:r>
                      <a:r>
                        <a:rPr lang="fr-FR" dirty="0" err="1"/>
                        <a:t>preference</a:t>
                      </a:r>
                      <a:endParaRPr lang="fr-FR" dirty="0"/>
                    </a:p>
                  </a:txBody>
                  <a:tcPr marL="19050" marR="19050" marT="19050" marB="19050" anchor="ctr"/>
                </a:tc>
                <a:tc>
                  <a:txBody>
                    <a:bodyPr/>
                    <a:lstStyle/>
                    <a:p>
                      <a:r>
                        <a:rPr lang="fr-FR" dirty="0"/>
                        <a:t>2nd </a:t>
                      </a:r>
                      <a:r>
                        <a:rPr lang="fr-FR" dirty="0" err="1"/>
                        <a:t>preference</a:t>
                      </a:r>
                      <a:endParaRPr lang="fr-FR" dirty="0"/>
                    </a:p>
                  </a:txBody>
                  <a:tcPr marL="19050" marR="19050" marT="19050" marB="19050" anchor="ctr"/>
                </a:tc>
              </a:tr>
              <a:tr h="304279">
                <a:tc>
                  <a:txBody>
                    <a:bodyPr/>
                    <a:lstStyle/>
                    <a:p>
                      <a:r>
                        <a:rPr lang="fr-FR" dirty="0"/>
                        <a:t>28</a:t>
                      </a:r>
                    </a:p>
                  </a:txBody>
                  <a:tcPr marL="19050" marR="19050" marT="19050" marB="19050" anchor="ctr"/>
                </a:tc>
                <a:tc>
                  <a:txBody>
                    <a:bodyPr/>
                    <a:lstStyle/>
                    <a:p>
                      <a:r>
                        <a:rPr lang="fr-FR" dirty="0"/>
                        <a:t>Right</a:t>
                      </a:r>
                    </a:p>
                  </a:txBody>
                  <a:tcPr marL="19050" marR="19050" marT="19050" marB="19050" anchor="ctr"/>
                </a:tc>
                <a:tc>
                  <a:txBody>
                    <a:bodyPr/>
                    <a:lstStyle/>
                    <a:p>
                      <a:r>
                        <a:rPr lang="fr-FR" dirty="0"/>
                        <a:t>Center</a:t>
                      </a:r>
                    </a:p>
                  </a:txBody>
                  <a:tcPr marL="19050" marR="19050" marT="19050" marB="19050" anchor="ctr"/>
                </a:tc>
              </a:tr>
              <a:tr h="304279">
                <a:tc>
                  <a:txBody>
                    <a:bodyPr/>
                    <a:lstStyle/>
                    <a:p>
                      <a:r>
                        <a:rPr lang="fr-FR"/>
                        <a:t>5</a:t>
                      </a:r>
                    </a:p>
                  </a:txBody>
                  <a:tcPr marL="19050" marR="19050" marT="19050" marB="19050" anchor="ctr"/>
                </a:tc>
                <a:tc>
                  <a:txBody>
                    <a:bodyPr/>
                    <a:lstStyle/>
                    <a:p>
                      <a:r>
                        <a:rPr lang="fr-FR" dirty="0"/>
                        <a:t>Right</a:t>
                      </a:r>
                    </a:p>
                  </a:txBody>
                  <a:tcPr marL="19050" marR="19050" marT="19050" marB="19050" anchor="ctr"/>
                </a:tc>
                <a:tc>
                  <a:txBody>
                    <a:bodyPr/>
                    <a:lstStyle/>
                    <a:p>
                      <a:r>
                        <a:rPr lang="fr-FR" dirty="0" err="1"/>
                        <a:t>Left</a:t>
                      </a:r>
                      <a:endParaRPr lang="fr-FR" dirty="0"/>
                    </a:p>
                  </a:txBody>
                  <a:tcPr marL="19050" marR="19050" marT="19050" marB="19050" anchor="ctr"/>
                </a:tc>
              </a:tr>
              <a:tr h="304279">
                <a:tc>
                  <a:txBody>
                    <a:bodyPr/>
                    <a:lstStyle/>
                    <a:p>
                      <a:r>
                        <a:rPr lang="fr-FR"/>
                        <a:t>30</a:t>
                      </a:r>
                    </a:p>
                  </a:txBody>
                  <a:tcPr marL="19050" marR="19050" marT="19050" marB="19050" anchor="ctr"/>
                </a:tc>
                <a:tc>
                  <a:txBody>
                    <a:bodyPr/>
                    <a:lstStyle/>
                    <a:p>
                      <a:r>
                        <a:rPr lang="fr-FR" dirty="0" err="1"/>
                        <a:t>Left</a:t>
                      </a:r>
                      <a:endParaRPr lang="fr-FR" dirty="0"/>
                    </a:p>
                  </a:txBody>
                  <a:tcPr marL="19050" marR="19050" marT="19050" marB="19050" anchor="ctr"/>
                </a:tc>
                <a:tc>
                  <a:txBody>
                    <a:bodyPr/>
                    <a:lstStyle/>
                    <a:p>
                      <a:r>
                        <a:rPr lang="fr-FR" dirty="0"/>
                        <a:t>Center</a:t>
                      </a:r>
                    </a:p>
                  </a:txBody>
                  <a:tcPr marL="19050" marR="19050" marT="19050" marB="19050" anchor="ctr"/>
                </a:tc>
              </a:tr>
              <a:tr h="304279">
                <a:tc>
                  <a:txBody>
                    <a:bodyPr/>
                    <a:lstStyle/>
                    <a:p>
                      <a:r>
                        <a:rPr lang="fr-FR"/>
                        <a:t>5</a:t>
                      </a:r>
                    </a:p>
                  </a:txBody>
                  <a:tcPr marL="19050" marR="19050" marT="19050" marB="19050" anchor="ctr"/>
                </a:tc>
                <a:tc>
                  <a:txBody>
                    <a:bodyPr/>
                    <a:lstStyle/>
                    <a:p>
                      <a:r>
                        <a:rPr lang="fr-FR" dirty="0" err="1"/>
                        <a:t>Left</a:t>
                      </a:r>
                      <a:endParaRPr lang="fr-FR" dirty="0"/>
                    </a:p>
                  </a:txBody>
                  <a:tcPr marL="19050" marR="19050" marT="19050" marB="19050" anchor="ctr"/>
                </a:tc>
                <a:tc>
                  <a:txBody>
                    <a:bodyPr/>
                    <a:lstStyle/>
                    <a:p>
                      <a:r>
                        <a:rPr lang="fr-FR" dirty="0"/>
                        <a:t>Right</a:t>
                      </a:r>
                    </a:p>
                  </a:txBody>
                  <a:tcPr marL="19050" marR="19050" marT="19050" marB="19050" anchor="ctr"/>
                </a:tc>
              </a:tr>
              <a:tr h="304279">
                <a:tc>
                  <a:txBody>
                    <a:bodyPr/>
                    <a:lstStyle/>
                    <a:p>
                      <a:r>
                        <a:rPr lang="fr-FR"/>
                        <a:t>16</a:t>
                      </a:r>
                    </a:p>
                  </a:txBody>
                  <a:tcPr marL="19050" marR="19050" marT="19050" marB="19050" anchor="ctr"/>
                </a:tc>
                <a:tc>
                  <a:txBody>
                    <a:bodyPr/>
                    <a:lstStyle/>
                    <a:p>
                      <a:r>
                        <a:rPr lang="fr-FR" dirty="0"/>
                        <a:t>Center</a:t>
                      </a:r>
                    </a:p>
                  </a:txBody>
                  <a:tcPr marL="19050" marR="19050" marT="19050" marB="19050" anchor="ctr"/>
                </a:tc>
                <a:tc>
                  <a:txBody>
                    <a:bodyPr/>
                    <a:lstStyle/>
                    <a:p>
                      <a:r>
                        <a:rPr lang="fr-FR" dirty="0" err="1"/>
                        <a:t>Left</a:t>
                      </a:r>
                      <a:endParaRPr lang="fr-FR" dirty="0"/>
                    </a:p>
                  </a:txBody>
                  <a:tcPr marL="19050" marR="19050" marT="19050" marB="19050" anchor="ctr"/>
                </a:tc>
              </a:tr>
              <a:tr h="304279">
                <a:tc>
                  <a:txBody>
                    <a:bodyPr/>
                    <a:lstStyle/>
                    <a:p>
                      <a:r>
                        <a:rPr lang="fr-FR"/>
                        <a:t>16</a:t>
                      </a:r>
                    </a:p>
                  </a:txBody>
                  <a:tcPr marL="19050" marR="19050" marT="19050" marB="19050" anchor="ctr"/>
                </a:tc>
                <a:tc>
                  <a:txBody>
                    <a:bodyPr/>
                    <a:lstStyle/>
                    <a:p>
                      <a:r>
                        <a:rPr lang="fr-FR"/>
                        <a:t>Center</a:t>
                      </a:r>
                    </a:p>
                  </a:txBody>
                  <a:tcPr marL="19050" marR="19050" marT="19050" marB="19050" anchor="ctr"/>
                </a:tc>
                <a:tc>
                  <a:txBody>
                    <a:bodyPr/>
                    <a:lstStyle/>
                    <a:p>
                      <a:r>
                        <a:rPr lang="fr-FR" dirty="0"/>
                        <a:t>Right</a:t>
                      </a:r>
                    </a:p>
                  </a:txBody>
                  <a:tcPr marL="19050" marR="19050" marT="19050" marB="19050" anchor="ct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1634665648"/>
              </p:ext>
            </p:extLst>
          </p:nvPr>
        </p:nvGraphicFramePr>
        <p:xfrm>
          <a:off x="5209728" y="2026662"/>
          <a:ext cx="3250704" cy="2691647"/>
        </p:xfrm>
        <a:graphic>
          <a:graphicData uri="http://schemas.openxmlformats.org/drawingml/2006/table">
            <a:tbl>
              <a:tblPr>
                <a:tableStyleId>{5940675A-B579-460E-94D1-54222C63F5DA}</a:tableStyleId>
              </a:tblPr>
              <a:tblGrid>
                <a:gridCol w="1018456"/>
                <a:gridCol w="1152128"/>
                <a:gridCol w="1080120"/>
              </a:tblGrid>
              <a:tr h="817127">
                <a:tc>
                  <a:txBody>
                    <a:bodyPr/>
                    <a:lstStyle/>
                    <a:p>
                      <a:r>
                        <a:rPr lang="fr-FR" dirty="0" err="1"/>
                        <a:t>Number</a:t>
                      </a:r>
                      <a:r>
                        <a:rPr lang="fr-FR" dirty="0"/>
                        <a:t> of votes</a:t>
                      </a:r>
                    </a:p>
                  </a:txBody>
                  <a:tcPr marL="19050" marR="19050" marT="19050" marB="19050" anchor="ctr"/>
                </a:tc>
                <a:tc>
                  <a:txBody>
                    <a:bodyPr/>
                    <a:lstStyle/>
                    <a:p>
                      <a:r>
                        <a:rPr lang="fr-FR" dirty="0"/>
                        <a:t>1st </a:t>
                      </a:r>
                      <a:r>
                        <a:rPr lang="fr-FR" dirty="0" err="1"/>
                        <a:t>preference</a:t>
                      </a:r>
                      <a:endParaRPr lang="fr-FR" dirty="0"/>
                    </a:p>
                  </a:txBody>
                  <a:tcPr marL="19050" marR="19050" marT="19050" marB="19050" anchor="ctr"/>
                </a:tc>
                <a:tc>
                  <a:txBody>
                    <a:bodyPr/>
                    <a:lstStyle/>
                    <a:p>
                      <a:r>
                        <a:rPr lang="fr-FR"/>
                        <a:t>2nd preference</a:t>
                      </a:r>
                    </a:p>
                  </a:txBody>
                  <a:tcPr marL="19050" marR="19050" marT="19050" marB="19050" anchor="ctr"/>
                </a:tc>
              </a:tr>
              <a:tr h="287376">
                <a:tc>
                  <a:txBody>
                    <a:bodyPr/>
                    <a:lstStyle/>
                    <a:p>
                      <a:r>
                        <a:rPr lang="fr-FR" dirty="0" smtClean="0"/>
                        <a:t>28</a:t>
                      </a:r>
                      <a:endParaRPr lang="fr-FR" dirty="0"/>
                    </a:p>
                  </a:txBody>
                  <a:tcPr marL="19050" marR="19050" marT="19050" marB="19050" anchor="ctr"/>
                </a:tc>
                <a:tc>
                  <a:txBody>
                    <a:bodyPr/>
                    <a:lstStyle/>
                    <a:p>
                      <a:r>
                        <a:rPr lang="fr-FR" dirty="0"/>
                        <a:t>Right</a:t>
                      </a:r>
                    </a:p>
                  </a:txBody>
                  <a:tcPr marL="19050" marR="19050" marT="19050" marB="19050" anchor="ctr"/>
                </a:tc>
                <a:tc>
                  <a:txBody>
                    <a:bodyPr/>
                    <a:lstStyle/>
                    <a:p>
                      <a:r>
                        <a:rPr lang="fr-FR" dirty="0"/>
                        <a:t>Center</a:t>
                      </a:r>
                    </a:p>
                  </a:txBody>
                  <a:tcPr marL="19050" marR="19050" marT="19050" marB="19050" anchor="ctr"/>
                </a:tc>
              </a:tr>
              <a:tr h="287376">
                <a:tc>
                  <a:txBody>
                    <a:bodyPr/>
                    <a:lstStyle/>
                    <a:p>
                      <a:r>
                        <a:rPr lang="fr-FR" dirty="0"/>
                        <a:t>3</a:t>
                      </a:r>
                    </a:p>
                  </a:txBody>
                  <a:tcPr marL="19050" marR="19050" marT="19050" marB="19050" anchor="ctr"/>
                </a:tc>
                <a:tc>
                  <a:txBody>
                    <a:bodyPr/>
                    <a:lstStyle/>
                    <a:p>
                      <a:r>
                        <a:rPr lang="fr-FR" dirty="0"/>
                        <a:t>Right</a:t>
                      </a:r>
                    </a:p>
                  </a:txBody>
                  <a:tcPr marL="19050" marR="19050" marT="19050" marB="19050" anchor="ctr"/>
                </a:tc>
                <a:tc>
                  <a:txBody>
                    <a:bodyPr/>
                    <a:lstStyle/>
                    <a:p>
                      <a:r>
                        <a:rPr lang="fr-FR" dirty="0" err="1"/>
                        <a:t>Left</a:t>
                      </a:r>
                      <a:endParaRPr lang="fr-FR" dirty="0"/>
                    </a:p>
                  </a:txBody>
                  <a:tcPr marL="19050" marR="19050" marT="19050" marB="19050" anchor="ctr"/>
                </a:tc>
              </a:tr>
              <a:tr h="299896">
                <a:tc>
                  <a:txBody>
                    <a:bodyPr/>
                    <a:lstStyle/>
                    <a:p>
                      <a:r>
                        <a:rPr lang="fr-FR" dirty="0" smtClean="0"/>
                        <a:t>30</a:t>
                      </a:r>
                      <a:endParaRPr lang="fr-FR" dirty="0"/>
                    </a:p>
                  </a:txBody>
                  <a:tcPr marL="19050" marR="19050" marT="19050" marB="19050" anchor="ctr"/>
                </a:tc>
                <a:tc>
                  <a:txBody>
                    <a:bodyPr/>
                    <a:lstStyle/>
                    <a:p>
                      <a:r>
                        <a:rPr lang="fr-FR" dirty="0" err="1"/>
                        <a:t>Left</a:t>
                      </a:r>
                      <a:endParaRPr lang="fr-FR" dirty="0"/>
                    </a:p>
                  </a:txBody>
                  <a:tcPr marL="19050" marR="19050" marT="19050" marB="19050" anchor="ctr"/>
                </a:tc>
                <a:tc>
                  <a:txBody>
                    <a:bodyPr/>
                    <a:lstStyle/>
                    <a:p>
                      <a:r>
                        <a:rPr lang="fr-FR" dirty="0"/>
                        <a:t>Center</a:t>
                      </a:r>
                    </a:p>
                  </a:txBody>
                  <a:tcPr marL="19050" marR="19050" marT="19050" marB="19050" anchor="ctr"/>
                </a:tc>
              </a:tr>
              <a:tr h="310608">
                <a:tc>
                  <a:txBody>
                    <a:bodyPr/>
                    <a:lstStyle/>
                    <a:p>
                      <a:r>
                        <a:rPr lang="fr-FR" dirty="0"/>
                        <a:t>7</a:t>
                      </a:r>
                    </a:p>
                  </a:txBody>
                  <a:tcPr marL="19050" marR="19050" marT="19050" marB="19050" anchor="ctr"/>
                </a:tc>
                <a:tc>
                  <a:txBody>
                    <a:bodyPr/>
                    <a:lstStyle/>
                    <a:p>
                      <a:r>
                        <a:rPr lang="fr-FR" dirty="0" err="1"/>
                        <a:t>Left</a:t>
                      </a:r>
                      <a:endParaRPr lang="fr-FR" dirty="0"/>
                    </a:p>
                  </a:txBody>
                  <a:tcPr marL="19050" marR="19050" marT="19050" marB="19050" anchor="ctr"/>
                </a:tc>
                <a:tc>
                  <a:txBody>
                    <a:bodyPr/>
                    <a:lstStyle/>
                    <a:p>
                      <a:r>
                        <a:rPr lang="fr-FR" dirty="0"/>
                        <a:t>Right</a:t>
                      </a:r>
                    </a:p>
                  </a:txBody>
                  <a:tcPr marL="19050" marR="19050" marT="19050" marB="19050" anchor="ctr"/>
                </a:tc>
              </a:tr>
              <a:tr h="310608">
                <a:tc>
                  <a:txBody>
                    <a:bodyPr/>
                    <a:lstStyle/>
                    <a:p>
                      <a:r>
                        <a:rPr lang="fr-FR" dirty="0" smtClean="0"/>
                        <a:t>16</a:t>
                      </a:r>
                      <a:endParaRPr lang="fr-FR" dirty="0"/>
                    </a:p>
                  </a:txBody>
                  <a:tcPr marL="19050" marR="19050" marT="19050" marB="19050" anchor="ctr"/>
                </a:tc>
                <a:tc>
                  <a:txBody>
                    <a:bodyPr/>
                    <a:lstStyle/>
                    <a:p>
                      <a:r>
                        <a:rPr lang="fr-FR" dirty="0"/>
                        <a:t>Center</a:t>
                      </a:r>
                    </a:p>
                  </a:txBody>
                  <a:tcPr marL="19050" marR="19050" marT="19050" marB="19050" anchor="ctr"/>
                </a:tc>
                <a:tc>
                  <a:txBody>
                    <a:bodyPr/>
                    <a:lstStyle/>
                    <a:p>
                      <a:r>
                        <a:rPr lang="fr-FR" dirty="0" err="1"/>
                        <a:t>Left</a:t>
                      </a:r>
                      <a:endParaRPr lang="fr-FR" dirty="0"/>
                    </a:p>
                  </a:txBody>
                  <a:tcPr marL="19050" marR="19050" marT="19050" marB="19050" anchor="ctr"/>
                </a:tc>
              </a:tr>
              <a:tr h="310608">
                <a:tc>
                  <a:txBody>
                    <a:bodyPr/>
                    <a:lstStyle/>
                    <a:p>
                      <a:r>
                        <a:rPr lang="fr-FR" dirty="0" smtClean="0"/>
                        <a:t>16</a:t>
                      </a:r>
                      <a:endParaRPr lang="fr-FR" dirty="0"/>
                    </a:p>
                  </a:txBody>
                  <a:tcPr marL="19050" marR="19050" marT="19050" marB="19050" anchor="ctr"/>
                </a:tc>
                <a:tc>
                  <a:txBody>
                    <a:bodyPr/>
                    <a:lstStyle/>
                    <a:p>
                      <a:r>
                        <a:rPr lang="fr-FR"/>
                        <a:t>Center</a:t>
                      </a:r>
                    </a:p>
                  </a:txBody>
                  <a:tcPr marL="19050" marR="19050" marT="19050" marB="19050" anchor="ctr"/>
                </a:tc>
                <a:tc>
                  <a:txBody>
                    <a:bodyPr/>
                    <a:lstStyle/>
                    <a:p>
                      <a:r>
                        <a:rPr lang="fr-FR" dirty="0"/>
                        <a:t>Right</a:t>
                      </a:r>
                    </a:p>
                  </a:txBody>
                  <a:tcPr marL="19050" marR="19050" marT="19050" marB="19050" anchor="ctr"/>
                </a:tc>
              </a:tr>
            </a:tbl>
          </a:graphicData>
        </a:graphic>
      </p:graphicFrame>
      <p:cxnSp>
        <p:nvCxnSpPr>
          <p:cNvPr id="10" name="Connecteur droit avec flèche 9"/>
          <p:cNvCxnSpPr>
            <a:stCxn id="7" idx="3"/>
          </p:cNvCxnSpPr>
          <p:nvPr/>
        </p:nvCxnSpPr>
        <p:spPr>
          <a:xfrm>
            <a:off x="4283968" y="3361808"/>
            <a:ext cx="864096" cy="596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4421157" y="3361808"/>
            <a:ext cx="301686" cy="369332"/>
          </a:xfrm>
          <a:prstGeom prst="rect">
            <a:avLst/>
          </a:prstGeom>
          <a:solidFill>
            <a:schemeClr val="bg1"/>
          </a:solidFill>
          <a:ln>
            <a:solidFill>
              <a:schemeClr val="tx2">
                <a:lumMod val="60000"/>
                <a:lumOff val="40000"/>
              </a:schemeClr>
            </a:solidFill>
          </a:ln>
        </p:spPr>
        <p:txBody>
          <a:bodyPr wrap="none" rtlCol="0">
            <a:spAutoFit/>
          </a:bodyPr>
          <a:lstStyle/>
          <a:p>
            <a:r>
              <a:rPr lang="fr-FR" dirty="0" smtClean="0"/>
              <a:t>2</a:t>
            </a:r>
          </a:p>
        </p:txBody>
      </p:sp>
      <p:sp>
        <p:nvSpPr>
          <p:cNvPr id="6" name="Flèche droite 5"/>
          <p:cNvSpPr/>
          <p:nvPr/>
        </p:nvSpPr>
        <p:spPr>
          <a:xfrm>
            <a:off x="827584" y="4957565"/>
            <a:ext cx="50405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79512" y="2981316"/>
            <a:ext cx="418704" cy="369332"/>
          </a:xfrm>
          <a:prstGeom prst="rect">
            <a:avLst/>
          </a:prstGeom>
        </p:spPr>
        <p:txBody>
          <a:bodyPr wrap="none">
            <a:spAutoFit/>
          </a:bodyPr>
          <a:lstStyle/>
          <a:p>
            <a:r>
              <a:rPr lang="fr-FR" dirty="0" smtClean="0"/>
              <a:t>33</a:t>
            </a:r>
            <a:endParaRPr lang="fr-FR" dirty="0"/>
          </a:p>
        </p:txBody>
      </p:sp>
      <p:sp>
        <p:nvSpPr>
          <p:cNvPr id="12" name="Rectangle 11"/>
          <p:cNvSpPr/>
          <p:nvPr/>
        </p:nvSpPr>
        <p:spPr>
          <a:xfrm>
            <a:off x="179512" y="3589413"/>
            <a:ext cx="418704" cy="369332"/>
          </a:xfrm>
          <a:prstGeom prst="rect">
            <a:avLst/>
          </a:prstGeom>
        </p:spPr>
        <p:txBody>
          <a:bodyPr wrap="none">
            <a:spAutoFit/>
          </a:bodyPr>
          <a:lstStyle/>
          <a:p>
            <a:r>
              <a:rPr lang="fr-FR" dirty="0" smtClean="0"/>
              <a:t>35</a:t>
            </a:r>
            <a:endParaRPr lang="fr-FR" dirty="0"/>
          </a:p>
        </p:txBody>
      </p:sp>
      <p:sp>
        <p:nvSpPr>
          <p:cNvPr id="13" name="Rectangle 12"/>
          <p:cNvSpPr/>
          <p:nvPr/>
        </p:nvSpPr>
        <p:spPr>
          <a:xfrm>
            <a:off x="186805" y="4237485"/>
            <a:ext cx="418704" cy="369332"/>
          </a:xfrm>
          <a:prstGeom prst="rect">
            <a:avLst/>
          </a:prstGeom>
        </p:spPr>
        <p:txBody>
          <a:bodyPr wrap="none">
            <a:spAutoFit/>
          </a:bodyPr>
          <a:lstStyle/>
          <a:p>
            <a:r>
              <a:rPr lang="fr-FR" dirty="0" smtClean="0"/>
              <a:t>32</a:t>
            </a:r>
            <a:endParaRPr lang="fr-FR" dirty="0"/>
          </a:p>
        </p:txBody>
      </p:sp>
      <p:sp>
        <p:nvSpPr>
          <p:cNvPr id="15" name="ZoneTexte 14"/>
          <p:cNvSpPr txBox="1"/>
          <p:nvPr/>
        </p:nvSpPr>
        <p:spPr>
          <a:xfrm>
            <a:off x="1475656" y="4778415"/>
            <a:ext cx="2484142" cy="646331"/>
          </a:xfrm>
          <a:prstGeom prst="rect">
            <a:avLst/>
          </a:prstGeom>
          <a:noFill/>
        </p:spPr>
        <p:txBody>
          <a:bodyPr wrap="none" rtlCol="0">
            <a:spAutoFit/>
          </a:bodyPr>
          <a:lstStyle/>
          <a:p>
            <a:pPr marL="285750" indent="-285750">
              <a:buFontTx/>
              <a:buChar char="-"/>
            </a:pPr>
            <a:r>
              <a:rPr lang="fr-FR" dirty="0" smtClean="0"/>
              <a:t>Élimination du centre</a:t>
            </a:r>
          </a:p>
          <a:p>
            <a:pPr marL="285750" indent="-285750">
              <a:buFontTx/>
              <a:buChar char="-"/>
            </a:pPr>
            <a:r>
              <a:rPr lang="fr-FR" dirty="0" smtClean="0"/>
              <a:t>Victoire de la gauche</a:t>
            </a:r>
            <a:endParaRPr lang="fr-FR" dirty="0"/>
          </a:p>
        </p:txBody>
      </p:sp>
      <p:sp>
        <p:nvSpPr>
          <p:cNvPr id="16" name="Flèche droite 15"/>
          <p:cNvSpPr/>
          <p:nvPr/>
        </p:nvSpPr>
        <p:spPr>
          <a:xfrm>
            <a:off x="5292080" y="4978043"/>
            <a:ext cx="50405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5940152" y="4798893"/>
            <a:ext cx="2654573" cy="646331"/>
          </a:xfrm>
          <a:prstGeom prst="rect">
            <a:avLst/>
          </a:prstGeom>
          <a:noFill/>
        </p:spPr>
        <p:txBody>
          <a:bodyPr wrap="none" rtlCol="0">
            <a:spAutoFit/>
          </a:bodyPr>
          <a:lstStyle/>
          <a:p>
            <a:pPr marL="285750" indent="-285750">
              <a:buFontTx/>
              <a:buChar char="-"/>
            </a:pPr>
            <a:r>
              <a:rPr lang="fr-FR" dirty="0" smtClean="0"/>
              <a:t>Élimination de la droite</a:t>
            </a:r>
          </a:p>
          <a:p>
            <a:pPr marL="285750" indent="-285750">
              <a:buFontTx/>
              <a:buChar char="-"/>
            </a:pPr>
            <a:r>
              <a:rPr lang="fr-FR" dirty="0" smtClean="0"/>
              <a:t>Victoire du centre</a:t>
            </a:r>
            <a:endParaRPr lang="fr-FR" dirty="0"/>
          </a:p>
        </p:txBody>
      </p:sp>
      <p:sp>
        <p:nvSpPr>
          <p:cNvPr id="19" name="Rectangle 18"/>
          <p:cNvSpPr/>
          <p:nvPr/>
        </p:nvSpPr>
        <p:spPr>
          <a:xfrm>
            <a:off x="4791843" y="2967947"/>
            <a:ext cx="418704" cy="369332"/>
          </a:xfrm>
          <a:prstGeom prst="rect">
            <a:avLst/>
          </a:prstGeom>
        </p:spPr>
        <p:txBody>
          <a:bodyPr wrap="none">
            <a:spAutoFit/>
          </a:bodyPr>
          <a:lstStyle/>
          <a:p>
            <a:r>
              <a:rPr lang="fr-FR" dirty="0" smtClean="0"/>
              <a:t>31</a:t>
            </a:r>
            <a:endParaRPr lang="fr-FR" dirty="0"/>
          </a:p>
        </p:txBody>
      </p:sp>
      <p:sp>
        <p:nvSpPr>
          <p:cNvPr id="20" name="Rectangle 19"/>
          <p:cNvSpPr/>
          <p:nvPr/>
        </p:nvSpPr>
        <p:spPr>
          <a:xfrm>
            <a:off x="4788024" y="3589413"/>
            <a:ext cx="418704" cy="369332"/>
          </a:xfrm>
          <a:prstGeom prst="rect">
            <a:avLst/>
          </a:prstGeom>
        </p:spPr>
        <p:txBody>
          <a:bodyPr wrap="none">
            <a:spAutoFit/>
          </a:bodyPr>
          <a:lstStyle/>
          <a:p>
            <a:r>
              <a:rPr lang="fr-FR" dirty="0" smtClean="0"/>
              <a:t>37</a:t>
            </a:r>
            <a:endParaRPr lang="fr-FR" dirty="0"/>
          </a:p>
        </p:txBody>
      </p:sp>
      <p:sp>
        <p:nvSpPr>
          <p:cNvPr id="21" name="Rectangle 20"/>
          <p:cNvSpPr/>
          <p:nvPr/>
        </p:nvSpPr>
        <p:spPr>
          <a:xfrm>
            <a:off x="4788023" y="4213102"/>
            <a:ext cx="418704" cy="369332"/>
          </a:xfrm>
          <a:prstGeom prst="rect">
            <a:avLst/>
          </a:prstGeom>
        </p:spPr>
        <p:txBody>
          <a:bodyPr wrap="none">
            <a:spAutoFit/>
          </a:bodyPr>
          <a:lstStyle/>
          <a:p>
            <a:r>
              <a:rPr lang="fr-FR" dirty="0" smtClean="0"/>
              <a:t>32</a:t>
            </a:r>
            <a:endParaRPr lang="fr-FR" dirty="0"/>
          </a:p>
        </p:txBody>
      </p:sp>
    </p:spTree>
    <p:extLst>
      <p:ext uri="{BB962C8B-B14F-4D97-AF65-F5344CB8AC3E}">
        <p14:creationId xmlns:p14="http://schemas.microsoft.com/office/powerpoint/2010/main" val="587265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Pensées 101"/>
          <p:cNvSpPr/>
          <p:nvPr/>
        </p:nvSpPr>
        <p:spPr>
          <a:xfrm>
            <a:off x="742395" y="2994962"/>
            <a:ext cx="987023" cy="567105"/>
          </a:xfrm>
          <a:prstGeom prst="cloudCallout">
            <a:avLst/>
          </a:prstGeom>
          <a:blipFill>
            <a:blip r:embed="rId2"/>
            <a:tile tx="0" ty="0" sx="100000" sy="100000" flip="none" algn="tl"/>
          </a:blip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9" name="Pensées 98"/>
          <p:cNvSpPr/>
          <p:nvPr/>
        </p:nvSpPr>
        <p:spPr>
          <a:xfrm>
            <a:off x="2424240" y="2738556"/>
            <a:ext cx="1656302" cy="973162"/>
          </a:xfrm>
          <a:prstGeom prst="cloudCallout">
            <a:avLst/>
          </a:prstGeom>
          <a:gradFill flip="none" rotWithShape="1">
            <a:gsLst>
              <a:gs pos="0">
                <a:schemeClr val="accent1">
                  <a:lumMod val="60000"/>
                  <a:lumOff val="40000"/>
                </a:schemeClr>
              </a:gs>
              <a:gs pos="94000">
                <a:srgbClr val="00FFFF"/>
              </a:gs>
              <a:gs pos="46000">
                <a:srgbClr val="FF00FF"/>
              </a:gs>
              <a:gs pos="73000">
                <a:srgbClr val="FFFF00"/>
              </a:gs>
              <a:gs pos="24000">
                <a:srgbClr val="05FF1D">
                  <a:lumMod val="100000"/>
                </a:srgbClr>
              </a:gs>
            </a:gsLst>
            <a:lin ang="0" scaled="0"/>
            <a:tileRect/>
          </a:gradFill>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8" name="Pensées 97"/>
          <p:cNvSpPr/>
          <p:nvPr/>
        </p:nvSpPr>
        <p:spPr>
          <a:xfrm>
            <a:off x="1358564" y="3456512"/>
            <a:ext cx="1191584" cy="714729"/>
          </a:xfrm>
          <a:prstGeom prst="cloudCallout">
            <a:avLst/>
          </a:prstGeom>
          <a:gradFill>
            <a:gsLst>
              <a:gs pos="0">
                <a:srgbClr val="FF0000"/>
              </a:gs>
              <a:gs pos="14000">
                <a:schemeClr val="accent6">
                  <a:lumMod val="75000"/>
                </a:schemeClr>
              </a:gs>
              <a:gs pos="80000">
                <a:srgbClr val="7030A0"/>
              </a:gs>
              <a:gs pos="64000">
                <a:srgbClr val="0070C0"/>
              </a:gs>
              <a:gs pos="47000">
                <a:srgbClr val="05FF1D"/>
              </a:gs>
              <a:gs pos="30000">
                <a:srgbClr val="FFFF00"/>
              </a:gs>
            </a:gsLst>
            <a:lin ang="5400000" scaled="0"/>
          </a:gra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 name="Titre 1"/>
          <p:cNvSpPr>
            <a:spLocks noGrp="1"/>
          </p:cNvSpPr>
          <p:nvPr>
            <p:ph type="title"/>
          </p:nvPr>
        </p:nvSpPr>
        <p:spPr/>
        <p:txBody>
          <a:bodyPr>
            <a:normAutofit/>
          </a:bodyPr>
          <a:lstStyle/>
          <a:p>
            <a:r>
              <a:rPr lang="fr-FR" sz="3900" dirty="0" smtClean="0"/>
              <a:t>1. Formatage des opinions individuelles</a:t>
            </a:r>
            <a:endParaRPr lang="fr-FR" sz="3900" dirty="0"/>
          </a:p>
        </p:txBody>
      </p:sp>
      <p:grpSp>
        <p:nvGrpSpPr>
          <p:cNvPr id="4" name="Groupe 3"/>
          <p:cNvGrpSpPr/>
          <p:nvPr/>
        </p:nvGrpSpPr>
        <p:grpSpPr>
          <a:xfrm>
            <a:off x="1550523" y="4088538"/>
            <a:ext cx="342203" cy="432048"/>
            <a:chOff x="539552" y="4725144"/>
            <a:chExt cx="648072" cy="818222"/>
          </a:xfrm>
        </p:grpSpPr>
        <p:sp>
          <p:nvSpPr>
            <p:cNvPr id="5" name="Arrondir un rectangle avec un coin du même côté 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 name="Groupe 6"/>
          <p:cNvGrpSpPr/>
          <p:nvPr/>
        </p:nvGrpSpPr>
        <p:grpSpPr>
          <a:xfrm>
            <a:off x="2062161" y="4047411"/>
            <a:ext cx="342203" cy="432048"/>
            <a:chOff x="539552" y="4725144"/>
            <a:chExt cx="648072" cy="818222"/>
          </a:xfrm>
        </p:grpSpPr>
        <p:sp>
          <p:nvSpPr>
            <p:cNvPr id="8" name="Arrondir un rectangle avec un coin du même côté 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0" name="Groupe 9"/>
          <p:cNvGrpSpPr/>
          <p:nvPr/>
        </p:nvGrpSpPr>
        <p:grpSpPr>
          <a:xfrm>
            <a:off x="1750387" y="4171241"/>
            <a:ext cx="342203" cy="432048"/>
            <a:chOff x="539552" y="4725144"/>
            <a:chExt cx="648072" cy="818222"/>
          </a:xfrm>
        </p:grpSpPr>
        <p:sp>
          <p:nvSpPr>
            <p:cNvPr id="11" name="Arrondir un rectangle avec un coin du même côté 1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a:off x="1271356" y="4050273"/>
            <a:ext cx="342203" cy="432048"/>
            <a:chOff x="539552" y="4725144"/>
            <a:chExt cx="648072" cy="818222"/>
          </a:xfrm>
        </p:grpSpPr>
        <p:sp>
          <p:nvSpPr>
            <p:cNvPr id="14" name="Arrondir un rectangle avec un coin du même côté 1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6" name="Groupe 15"/>
          <p:cNvGrpSpPr/>
          <p:nvPr/>
        </p:nvGrpSpPr>
        <p:grpSpPr>
          <a:xfrm>
            <a:off x="2348431" y="4085317"/>
            <a:ext cx="342203" cy="432048"/>
            <a:chOff x="539552" y="4725144"/>
            <a:chExt cx="648072" cy="818222"/>
          </a:xfrm>
        </p:grpSpPr>
        <p:sp>
          <p:nvSpPr>
            <p:cNvPr id="17" name="Arrondir un rectangle avec un coin du même côté 1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9" name="Pensées 18"/>
          <p:cNvSpPr/>
          <p:nvPr/>
        </p:nvSpPr>
        <p:spPr>
          <a:xfrm>
            <a:off x="2455481" y="3575362"/>
            <a:ext cx="987023" cy="567105"/>
          </a:xfrm>
          <a:prstGeom prst="cloudCallout">
            <a:avLst/>
          </a:prstGeom>
          <a:solidFill>
            <a:srgbClr val="FF0000"/>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20" name="Pensées 19"/>
          <p:cNvSpPr/>
          <p:nvPr/>
        </p:nvSpPr>
        <p:spPr>
          <a:xfrm>
            <a:off x="1499506" y="2682117"/>
            <a:ext cx="1431065" cy="861842"/>
          </a:xfrm>
          <a:prstGeom prst="cloudCallout">
            <a:avLst/>
          </a:prstGeom>
          <a:solidFill>
            <a:srgbClr val="000000"/>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grpSp>
        <p:nvGrpSpPr>
          <p:cNvPr id="22" name="Groupe 21"/>
          <p:cNvGrpSpPr/>
          <p:nvPr/>
        </p:nvGrpSpPr>
        <p:grpSpPr>
          <a:xfrm>
            <a:off x="2814629" y="4125040"/>
            <a:ext cx="342203" cy="432048"/>
            <a:chOff x="539552" y="4725144"/>
            <a:chExt cx="648072" cy="818222"/>
          </a:xfrm>
        </p:grpSpPr>
        <p:sp>
          <p:nvSpPr>
            <p:cNvPr id="23" name="Arrondir un rectangle avec un coin du même côté 2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Ellipse 2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5" name="Groupe 24"/>
          <p:cNvGrpSpPr/>
          <p:nvPr/>
        </p:nvGrpSpPr>
        <p:grpSpPr>
          <a:xfrm>
            <a:off x="3176346" y="4135735"/>
            <a:ext cx="342203" cy="432048"/>
            <a:chOff x="539552" y="4725144"/>
            <a:chExt cx="648072" cy="818222"/>
          </a:xfrm>
        </p:grpSpPr>
        <p:sp>
          <p:nvSpPr>
            <p:cNvPr id="26" name="Arrondir un rectangle avec un coin du même côté 2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8" name="Groupe 27"/>
          <p:cNvGrpSpPr/>
          <p:nvPr/>
        </p:nvGrpSpPr>
        <p:grpSpPr>
          <a:xfrm>
            <a:off x="3014493" y="4207743"/>
            <a:ext cx="342203" cy="432048"/>
            <a:chOff x="539552" y="4725144"/>
            <a:chExt cx="648072" cy="818222"/>
          </a:xfrm>
        </p:grpSpPr>
        <p:sp>
          <p:nvSpPr>
            <p:cNvPr id="29" name="Arrondir un rectangle avec un coin du même côté 2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1" name="Groupe 30"/>
          <p:cNvGrpSpPr/>
          <p:nvPr/>
        </p:nvGrpSpPr>
        <p:grpSpPr>
          <a:xfrm>
            <a:off x="2690634" y="4249802"/>
            <a:ext cx="342203" cy="432048"/>
            <a:chOff x="539552" y="4725144"/>
            <a:chExt cx="648072" cy="818222"/>
          </a:xfrm>
        </p:grpSpPr>
        <p:sp>
          <p:nvSpPr>
            <p:cNvPr id="32" name="Arrondir un rectangle avec un coin du même côté 3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4" name="Groupe 33"/>
          <p:cNvGrpSpPr/>
          <p:nvPr/>
        </p:nvGrpSpPr>
        <p:grpSpPr>
          <a:xfrm>
            <a:off x="3494810" y="4655148"/>
            <a:ext cx="342203" cy="432048"/>
            <a:chOff x="539552" y="4725144"/>
            <a:chExt cx="648072" cy="818222"/>
          </a:xfrm>
        </p:grpSpPr>
        <p:sp>
          <p:nvSpPr>
            <p:cNvPr id="35" name="Arrondir un rectangle avec un coin du même côté 3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Ellipse 3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7" name="Groupe 36"/>
          <p:cNvGrpSpPr/>
          <p:nvPr/>
        </p:nvGrpSpPr>
        <p:grpSpPr>
          <a:xfrm>
            <a:off x="1084501" y="4259397"/>
            <a:ext cx="342203" cy="432048"/>
            <a:chOff x="539552" y="4725144"/>
            <a:chExt cx="648072" cy="818222"/>
          </a:xfrm>
        </p:grpSpPr>
        <p:sp>
          <p:nvSpPr>
            <p:cNvPr id="38" name="Arrondir un rectangle avec un coin du même côté 3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llipse 3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0" name="Groupe 39"/>
          <p:cNvGrpSpPr/>
          <p:nvPr/>
        </p:nvGrpSpPr>
        <p:grpSpPr>
          <a:xfrm>
            <a:off x="1446218" y="4270092"/>
            <a:ext cx="342203" cy="432048"/>
            <a:chOff x="539552" y="4725144"/>
            <a:chExt cx="648072" cy="818222"/>
          </a:xfrm>
        </p:grpSpPr>
        <p:sp>
          <p:nvSpPr>
            <p:cNvPr id="41" name="Arrondir un rectangle avec un coin du même côté 4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Ellipse 4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3" name="Groupe 42"/>
          <p:cNvGrpSpPr/>
          <p:nvPr/>
        </p:nvGrpSpPr>
        <p:grpSpPr>
          <a:xfrm>
            <a:off x="1284365" y="4342100"/>
            <a:ext cx="342203" cy="432048"/>
            <a:chOff x="539552" y="4725144"/>
            <a:chExt cx="648072" cy="818222"/>
          </a:xfrm>
        </p:grpSpPr>
        <p:sp>
          <p:nvSpPr>
            <p:cNvPr id="44" name="Arrondir un rectangle avec un coin du même côté 4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Ellipse 4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6" name="Groupe 45"/>
          <p:cNvGrpSpPr/>
          <p:nvPr/>
        </p:nvGrpSpPr>
        <p:grpSpPr>
          <a:xfrm>
            <a:off x="809644" y="4313370"/>
            <a:ext cx="342203" cy="432048"/>
            <a:chOff x="539552" y="4725144"/>
            <a:chExt cx="648072" cy="818222"/>
          </a:xfrm>
        </p:grpSpPr>
        <p:sp>
          <p:nvSpPr>
            <p:cNvPr id="47" name="Arrondir un rectangle avec un coin du même côté 4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Ellipse 4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9" name="Groupe 48"/>
          <p:cNvGrpSpPr/>
          <p:nvPr/>
        </p:nvGrpSpPr>
        <p:grpSpPr>
          <a:xfrm>
            <a:off x="1018207" y="4669752"/>
            <a:ext cx="342203" cy="432048"/>
            <a:chOff x="539552" y="4725144"/>
            <a:chExt cx="648072" cy="818222"/>
          </a:xfrm>
        </p:grpSpPr>
        <p:sp>
          <p:nvSpPr>
            <p:cNvPr id="50" name="Arrondir un rectangle avec un coin du même côté 4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Ellipse 5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2" name="Groupe 51"/>
          <p:cNvGrpSpPr/>
          <p:nvPr/>
        </p:nvGrpSpPr>
        <p:grpSpPr>
          <a:xfrm>
            <a:off x="1774139" y="4624760"/>
            <a:ext cx="342203" cy="432048"/>
            <a:chOff x="539552" y="4725144"/>
            <a:chExt cx="648072" cy="818222"/>
          </a:xfrm>
        </p:grpSpPr>
        <p:sp>
          <p:nvSpPr>
            <p:cNvPr id="53" name="Arrondir un rectangle avec un coin du même côté 5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Ellipse 5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5" name="Groupe 54"/>
          <p:cNvGrpSpPr/>
          <p:nvPr/>
        </p:nvGrpSpPr>
        <p:grpSpPr>
          <a:xfrm>
            <a:off x="2424476" y="4289346"/>
            <a:ext cx="342203" cy="432048"/>
            <a:chOff x="539552" y="4725144"/>
            <a:chExt cx="648072" cy="818222"/>
          </a:xfrm>
        </p:grpSpPr>
        <p:sp>
          <p:nvSpPr>
            <p:cNvPr id="56" name="Arrondir un rectangle avec un coin du même côté 5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Ellipse 5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8" name="Groupe 57"/>
          <p:cNvGrpSpPr/>
          <p:nvPr/>
        </p:nvGrpSpPr>
        <p:grpSpPr>
          <a:xfrm>
            <a:off x="2328319" y="4738827"/>
            <a:ext cx="342203" cy="432048"/>
            <a:chOff x="539552" y="4725144"/>
            <a:chExt cx="648072" cy="818222"/>
          </a:xfrm>
        </p:grpSpPr>
        <p:sp>
          <p:nvSpPr>
            <p:cNvPr id="59" name="Arrondir un rectangle avec un coin du même côté 5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Ellipse 5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1" name="Groupe 60"/>
          <p:cNvGrpSpPr/>
          <p:nvPr/>
        </p:nvGrpSpPr>
        <p:grpSpPr>
          <a:xfrm>
            <a:off x="2207945" y="4558801"/>
            <a:ext cx="342203" cy="432048"/>
            <a:chOff x="539552" y="4725144"/>
            <a:chExt cx="648072" cy="818222"/>
          </a:xfrm>
        </p:grpSpPr>
        <p:sp>
          <p:nvSpPr>
            <p:cNvPr id="62" name="Arrondir un rectangle avec un coin du même côté 6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llipse 6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4" name="Groupe 63"/>
          <p:cNvGrpSpPr/>
          <p:nvPr/>
        </p:nvGrpSpPr>
        <p:grpSpPr>
          <a:xfrm>
            <a:off x="2759470" y="4599909"/>
            <a:ext cx="342203" cy="432048"/>
            <a:chOff x="539552" y="4725144"/>
            <a:chExt cx="648072" cy="818222"/>
          </a:xfrm>
        </p:grpSpPr>
        <p:sp>
          <p:nvSpPr>
            <p:cNvPr id="65" name="Arrondir un rectangle avec un coin du même côté 6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Ellipse 6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7" name="Groupe 66"/>
          <p:cNvGrpSpPr/>
          <p:nvPr/>
        </p:nvGrpSpPr>
        <p:grpSpPr>
          <a:xfrm>
            <a:off x="2007296" y="4455131"/>
            <a:ext cx="342203" cy="432048"/>
            <a:chOff x="539552" y="4725144"/>
            <a:chExt cx="648072" cy="818222"/>
          </a:xfrm>
        </p:grpSpPr>
        <p:sp>
          <p:nvSpPr>
            <p:cNvPr id="68" name="Arrondir un rectangle avec un coin du même côté 67"/>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Ellipse 68"/>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0" name="Groupe 69"/>
          <p:cNvGrpSpPr/>
          <p:nvPr/>
        </p:nvGrpSpPr>
        <p:grpSpPr>
          <a:xfrm>
            <a:off x="3123547" y="4475421"/>
            <a:ext cx="342203" cy="432048"/>
            <a:chOff x="539552" y="4725144"/>
            <a:chExt cx="648072" cy="818222"/>
          </a:xfrm>
        </p:grpSpPr>
        <p:sp>
          <p:nvSpPr>
            <p:cNvPr id="71" name="Arrondir un rectangle avec un coin du même côté 70"/>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3" name="Groupe 72"/>
          <p:cNvGrpSpPr/>
          <p:nvPr/>
        </p:nvGrpSpPr>
        <p:grpSpPr>
          <a:xfrm>
            <a:off x="2550148" y="4738827"/>
            <a:ext cx="342203" cy="432048"/>
            <a:chOff x="539552" y="4725144"/>
            <a:chExt cx="648072" cy="818222"/>
          </a:xfrm>
        </p:grpSpPr>
        <p:sp>
          <p:nvSpPr>
            <p:cNvPr id="74" name="Arrondir un rectangle avec un coin du même côté 73"/>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Ellipse 74"/>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6" name="Groupe 75"/>
          <p:cNvGrpSpPr/>
          <p:nvPr/>
        </p:nvGrpSpPr>
        <p:grpSpPr>
          <a:xfrm>
            <a:off x="2721249" y="4868377"/>
            <a:ext cx="342203" cy="432048"/>
            <a:chOff x="539552" y="4725144"/>
            <a:chExt cx="648072" cy="818222"/>
          </a:xfrm>
        </p:grpSpPr>
        <p:sp>
          <p:nvSpPr>
            <p:cNvPr id="77" name="Arrondir un rectangle avec un coin du même côté 76"/>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Ellipse 77"/>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9" name="Groupe 78"/>
          <p:cNvGrpSpPr/>
          <p:nvPr/>
        </p:nvGrpSpPr>
        <p:grpSpPr>
          <a:xfrm>
            <a:off x="3063452" y="4813495"/>
            <a:ext cx="342203" cy="432048"/>
            <a:chOff x="539552" y="4725144"/>
            <a:chExt cx="648072" cy="818222"/>
          </a:xfrm>
        </p:grpSpPr>
        <p:sp>
          <p:nvSpPr>
            <p:cNvPr id="80" name="Arrondir un rectangle avec un coin du même côté 79"/>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1" name="Ellipse 80"/>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2" name="Groupe 81"/>
          <p:cNvGrpSpPr/>
          <p:nvPr/>
        </p:nvGrpSpPr>
        <p:grpSpPr>
          <a:xfrm>
            <a:off x="1297960" y="4528970"/>
            <a:ext cx="342203" cy="432048"/>
            <a:chOff x="539552" y="4725144"/>
            <a:chExt cx="648072" cy="818222"/>
          </a:xfrm>
        </p:grpSpPr>
        <p:sp>
          <p:nvSpPr>
            <p:cNvPr id="83" name="Arrondir un rectangle avec un coin du même côté 82"/>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Ellipse 83"/>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5" name="Groupe 84"/>
          <p:cNvGrpSpPr/>
          <p:nvPr/>
        </p:nvGrpSpPr>
        <p:grpSpPr>
          <a:xfrm>
            <a:off x="2006228" y="4840784"/>
            <a:ext cx="342203" cy="432048"/>
            <a:chOff x="539552" y="4725144"/>
            <a:chExt cx="648072" cy="818222"/>
          </a:xfrm>
        </p:grpSpPr>
        <p:sp>
          <p:nvSpPr>
            <p:cNvPr id="86" name="Arrondir un rectangle avec un coin du même côté 85"/>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Ellipse 86"/>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8" name="Groupe 87"/>
          <p:cNvGrpSpPr/>
          <p:nvPr/>
        </p:nvGrpSpPr>
        <p:grpSpPr>
          <a:xfrm>
            <a:off x="1783387" y="4529739"/>
            <a:ext cx="342203" cy="432048"/>
            <a:chOff x="539552" y="4725144"/>
            <a:chExt cx="648072" cy="818222"/>
          </a:xfrm>
        </p:grpSpPr>
        <p:sp>
          <p:nvSpPr>
            <p:cNvPr id="89" name="Arrondir un rectangle avec un coin du même côté 88"/>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Ellipse 89"/>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1" name="Groupe 90"/>
          <p:cNvGrpSpPr/>
          <p:nvPr/>
        </p:nvGrpSpPr>
        <p:grpSpPr>
          <a:xfrm>
            <a:off x="1252068" y="4859061"/>
            <a:ext cx="342203" cy="432048"/>
            <a:chOff x="539552" y="4725144"/>
            <a:chExt cx="648072" cy="818222"/>
          </a:xfrm>
        </p:grpSpPr>
        <p:sp>
          <p:nvSpPr>
            <p:cNvPr id="92" name="Arrondir un rectangle avec un coin du même côté 91"/>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3" name="Ellipse 92"/>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94" name="Groupe 93"/>
          <p:cNvGrpSpPr/>
          <p:nvPr/>
        </p:nvGrpSpPr>
        <p:grpSpPr>
          <a:xfrm>
            <a:off x="1626568" y="4774825"/>
            <a:ext cx="342203" cy="432048"/>
            <a:chOff x="539552" y="4725144"/>
            <a:chExt cx="648072" cy="818222"/>
          </a:xfrm>
        </p:grpSpPr>
        <p:sp>
          <p:nvSpPr>
            <p:cNvPr id="95" name="Arrondir un rectangle avec un coin du même côté 94"/>
            <p:cNvSpPr/>
            <p:nvPr/>
          </p:nvSpPr>
          <p:spPr>
            <a:xfrm>
              <a:off x="539552" y="5157192"/>
              <a:ext cx="648072" cy="38617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6" name="Ellipse 95"/>
            <p:cNvSpPr/>
            <p:nvPr/>
          </p:nvSpPr>
          <p:spPr>
            <a:xfrm>
              <a:off x="683568" y="4725144"/>
              <a:ext cx="360040"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7" name="Pensées 96"/>
          <p:cNvSpPr/>
          <p:nvPr/>
        </p:nvSpPr>
        <p:spPr>
          <a:xfrm>
            <a:off x="567088" y="3113038"/>
            <a:ext cx="1803946" cy="1086405"/>
          </a:xfrm>
          <a:prstGeom prst="cloudCallout">
            <a:avLst/>
          </a:prstGeom>
          <a:solidFill>
            <a:srgbClr val="FFFFFF">
              <a:alpha val="5882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r>
              <a:rPr lang="fr-FR" sz="5400" b="1" dirty="0" smtClean="0"/>
              <a:t>?</a:t>
            </a:r>
            <a:endParaRPr lang="fr-FR" sz="5400" b="1" dirty="0"/>
          </a:p>
        </p:txBody>
      </p:sp>
      <p:sp>
        <p:nvSpPr>
          <p:cNvPr id="103" name="Flèche droite 102"/>
          <p:cNvSpPr/>
          <p:nvPr/>
        </p:nvSpPr>
        <p:spPr>
          <a:xfrm>
            <a:off x="4662898" y="3422174"/>
            <a:ext cx="1224136" cy="10852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Pensées 20"/>
          <p:cNvSpPr/>
          <p:nvPr/>
        </p:nvSpPr>
        <p:spPr>
          <a:xfrm>
            <a:off x="1350659" y="4369550"/>
            <a:ext cx="456861" cy="320378"/>
          </a:xfrm>
          <a:prstGeom prst="cloudCallout">
            <a:avLst/>
          </a:prstGeom>
          <a:solidFill>
            <a:srgbClr val="E46C0A">
              <a:alpha val="6980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4" name="Pensées 103"/>
          <p:cNvSpPr/>
          <p:nvPr/>
        </p:nvSpPr>
        <p:spPr>
          <a:xfrm>
            <a:off x="2037112" y="3853813"/>
            <a:ext cx="732837" cy="542453"/>
          </a:xfrm>
          <a:prstGeom prst="cloudCallout">
            <a:avLst/>
          </a:prstGeom>
          <a:solidFill>
            <a:schemeClr val="tx2">
              <a:lumMod val="60000"/>
              <a:lumOff val="40000"/>
              <a:alpha val="69804"/>
            </a:scheme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5" name="Pensées 104"/>
          <p:cNvSpPr/>
          <p:nvPr/>
        </p:nvSpPr>
        <p:spPr>
          <a:xfrm>
            <a:off x="2843808" y="4454849"/>
            <a:ext cx="598696" cy="342303"/>
          </a:xfrm>
          <a:prstGeom prst="cloudCallout">
            <a:avLst/>
          </a:prstGeom>
          <a:solidFill>
            <a:srgbClr val="7030A0">
              <a:alpha val="6980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6" name="Rectangle 105"/>
          <p:cNvSpPr/>
          <p:nvPr/>
        </p:nvSpPr>
        <p:spPr>
          <a:xfrm>
            <a:off x="6372200" y="3284984"/>
            <a:ext cx="2016224" cy="135480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Réponse</a:t>
            </a:r>
            <a:endParaRPr lang="fr-FR" dirty="0"/>
          </a:p>
        </p:txBody>
      </p:sp>
      <p:sp>
        <p:nvSpPr>
          <p:cNvPr id="107" name="ZoneTexte 106"/>
          <p:cNvSpPr txBox="1"/>
          <p:nvPr/>
        </p:nvSpPr>
        <p:spPr>
          <a:xfrm>
            <a:off x="738190" y="1239143"/>
            <a:ext cx="7650234" cy="461665"/>
          </a:xfrm>
          <a:prstGeom prst="rect">
            <a:avLst/>
          </a:prstGeom>
          <a:noFill/>
        </p:spPr>
        <p:txBody>
          <a:bodyPr wrap="square" rtlCol="0">
            <a:spAutoFit/>
          </a:bodyPr>
          <a:lstStyle/>
          <a:p>
            <a:pPr algn="ctr"/>
            <a:r>
              <a:rPr lang="fr-FR" sz="2400" i="1" dirty="0" smtClean="0"/>
              <a:t>…ou la question de la question</a:t>
            </a:r>
            <a:endParaRPr lang="fr-FR" sz="2400" i="1" dirty="0"/>
          </a:p>
        </p:txBody>
      </p:sp>
      <p:sp>
        <p:nvSpPr>
          <p:cNvPr id="108" name="ZoneTexte 107"/>
          <p:cNvSpPr txBox="1"/>
          <p:nvPr/>
        </p:nvSpPr>
        <p:spPr>
          <a:xfrm>
            <a:off x="4990140" y="2780928"/>
            <a:ext cx="445956" cy="769441"/>
          </a:xfrm>
          <a:prstGeom prst="rect">
            <a:avLst/>
          </a:prstGeom>
          <a:noFill/>
        </p:spPr>
        <p:txBody>
          <a:bodyPr wrap="none" rtlCol="0">
            <a:spAutoFit/>
          </a:bodyPr>
          <a:lstStyle/>
          <a:p>
            <a:r>
              <a:rPr lang="fr-FR" sz="4400" b="1" dirty="0" smtClean="0"/>
              <a:t>?</a:t>
            </a:r>
            <a:endParaRPr lang="fr-FR" sz="4400" b="1" dirty="0"/>
          </a:p>
        </p:txBody>
      </p:sp>
    </p:spTree>
    <p:extLst>
      <p:ext uri="{BB962C8B-B14F-4D97-AF65-F5344CB8AC3E}">
        <p14:creationId xmlns:p14="http://schemas.microsoft.com/office/powerpoint/2010/main" val="463385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Diversité des opinions</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Le porte parole ou ses idées ?</a:t>
            </a:r>
            <a:endParaRPr lang="fr-FR" dirty="0"/>
          </a:p>
          <a:p>
            <a:r>
              <a:rPr lang="fr-FR" dirty="0" smtClean="0"/>
              <a:t>Adhésion</a:t>
            </a:r>
          </a:p>
          <a:p>
            <a:r>
              <a:rPr lang="fr-FR" dirty="0" smtClean="0"/>
              <a:t>Rejet</a:t>
            </a:r>
          </a:p>
          <a:p>
            <a:r>
              <a:rPr lang="fr-FR" dirty="0" smtClean="0"/>
              <a:t>Méconnaissance</a:t>
            </a:r>
          </a:p>
          <a:p>
            <a:r>
              <a:rPr lang="fr-FR" dirty="0" smtClean="0"/>
              <a:t>Confiance</a:t>
            </a:r>
          </a:p>
          <a:p>
            <a:r>
              <a:rPr lang="fr-FR" dirty="0" smtClean="0"/>
              <a:t>Peur</a:t>
            </a:r>
          </a:p>
          <a:p>
            <a:r>
              <a:rPr lang="fr-FR" dirty="0" smtClean="0"/>
              <a:t>Projection personnelle</a:t>
            </a:r>
            <a:endParaRPr lang="fr-FR" dirty="0"/>
          </a:p>
          <a:p>
            <a:r>
              <a:rPr lang="fr-FR" dirty="0" smtClean="0"/>
              <a:t>…</a:t>
            </a:r>
          </a:p>
        </p:txBody>
      </p:sp>
    </p:spTree>
    <p:extLst>
      <p:ext uri="{BB962C8B-B14F-4D97-AF65-F5344CB8AC3E}">
        <p14:creationId xmlns:p14="http://schemas.microsoft.com/office/powerpoint/2010/main" val="2693039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Exemples de questions</a:t>
            </a:r>
            <a:endParaRPr lang="fr-FR" dirty="0"/>
          </a:p>
        </p:txBody>
      </p:sp>
      <p:sp>
        <p:nvSpPr>
          <p:cNvPr id="3" name="Espace réservé du contenu 2"/>
          <p:cNvSpPr>
            <a:spLocks noGrp="1"/>
          </p:cNvSpPr>
          <p:nvPr>
            <p:ph idx="1"/>
          </p:nvPr>
        </p:nvSpPr>
        <p:spPr/>
        <p:txBody>
          <a:bodyPr>
            <a:normAutofit/>
          </a:bodyPr>
          <a:lstStyle/>
          <a:p>
            <a:r>
              <a:rPr lang="fr-FR" dirty="0" smtClean="0"/>
              <a:t>Quel est votre candidat préféré ?</a:t>
            </a:r>
            <a:endParaRPr lang="fr-FR" dirty="0"/>
          </a:p>
          <a:p>
            <a:r>
              <a:rPr lang="fr-FR" dirty="0" smtClean="0"/>
              <a:t>A quels candidats faites vous confiance ?</a:t>
            </a:r>
          </a:p>
          <a:p>
            <a:r>
              <a:rPr lang="fr-FR" dirty="0" smtClean="0"/>
              <a:t>B est-il meilleur que A ?</a:t>
            </a:r>
          </a:p>
          <a:p>
            <a:r>
              <a:rPr lang="fr-FR" dirty="0" smtClean="0"/>
              <a:t>Notez la capacité à gouverner de chacun des candidats</a:t>
            </a:r>
          </a:p>
          <a:p>
            <a:r>
              <a:rPr lang="fr-FR" dirty="0" smtClean="0"/>
              <a:t>Quelle est la mesure prioritaire pour le pays ?</a:t>
            </a:r>
          </a:p>
          <a:p>
            <a:r>
              <a:rPr lang="fr-FR" dirty="0" smtClean="0"/>
              <a:t>Quelle politique sociale pour le pays ? </a:t>
            </a:r>
            <a:r>
              <a:rPr lang="fr-FR" i="1" dirty="0" smtClean="0"/>
              <a:t>(vous avez deux heures)</a:t>
            </a:r>
            <a:endParaRPr lang="fr-FR" i="1" dirty="0"/>
          </a:p>
        </p:txBody>
      </p:sp>
    </p:spTree>
    <p:extLst>
      <p:ext uri="{BB962C8B-B14F-4D97-AF65-F5344CB8AC3E}">
        <p14:creationId xmlns:p14="http://schemas.microsoft.com/office/powerpoint/2010/main" val="28425082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6671840" y="2276872"/>
            <a:ext cx="1649591"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2" name="Titre 1"/>
          <p:cNvSpPr>
            <a:spLocks noGrp="1"/>
          </p:cNvSpPr>
          <p:nvPr>
            <p:ph type="title"/>
          </p:nvPr>
        </p:nvSpPr>
        <p:spPr/>
        <p:txBody>
          <a:bodyPr/>
          <a:lstStyle/>
          <a:p>
            <a:r>
              <a:rPr lang="fr-FR" dirty="0" smtClean="0"/>
              <a:t>Bulletins de votes</a:t>
            </a:r>
            <a:endParaRPr lang="fr-FR" dirty="0"/>
          </a:p>
        </p:txBody>
      </p:sp>
      <p:sp>
        <p:nvSpPr>
          <p:cNvPr id="4" name="Rectangle 3"/>
          <p:cNvSpPr/>
          <p:nvPr/>
        </p:nvSpPr>
        <p:spPr>
          <a:xfrm>
            <a:off x="6444208" y="4464318"/>
            <a:ext cx="2376264" cy="1691694"/>
          </a:xfrm>
          <a:prstGeom prst="rect">
            <a:avLst/>
          </a:prstGeom>
          <a:ln w="19050"/>
        </p:spPr>
        <p:style>
          <a:lnRef idx="2">
            <a:schemeClr val="dk1"/>
          </a:lnRef>
          <a:fillRef idx="1">
            <a:schemeClr val="lt1"/>
          </a:fillRef>
          <a:effectRef idx="0">
            <a:schemeClr val="dk1"/>
          </a:effectRef>
          <a:fontRef idx="minor">
            <a:schemeClr val="dk1"/>
          </a:fontRef>
        </p:style>
        <p:txBody>
          <a:bodyPr rtlCol="0" anchor="t"/>
          <a:lstStyle/>
          <a:p>
            <a:pPr algn="ctr"/>
            <a:r>
              <a:rPr lang="fr-FR" dirty="0" smtClean="0"/>
              <a:t>Donnez votre opinion :</a:t>
            </a:r>
          </a:p>
          <a:p>
            <a:pPr algn="ctr"/>
            <a:r>
              <a:rPr lang="fr-FR" sz="1400" dirty="0" smtClean="0">
                <a:solidFill>
                  <a:schemeClr val="tx2">
                    <a:lumMod val="75000"/>
                  </a:schemeClr>
                </a:solidFill>
                <a:latin typeface="Lucida Calligraphy" pitchFamily="66" charset="0"/>
              </a:rPr>
              <a:t>J’aime bien C, mais B a aussi des bonnes idées sur l’économie. A n’est pas très malin, mais plus que D. Mon voisin ferait un bon président</a:t>
            </a:r>
            <a:endParaRPr lang="fr-FR" sz="1400" dirty="0">
              <a:solidFill>
                <a:schemeClr val="tx2">
                  <a:lumMod val="75000"/>
                </a:schemeClr>
              </a:solidFill>
              <a:latin typeface="Lucida Calligraphy" pitchFamily="66" charset="0"/>
            </a:endParaRPr>
          </a:p>
        </p:txBody>
      </p:sp>
      <p:sp>
        <p:nvSpPr>
          <p:cNvPr id="6" name="Rectangle 5"/>
          <p:cNvSpPr/>
          <p:nvPr/>
        </p:nvSpPr>
        <p:spPr>
          <a:xfrm>
            <a:off x="594792" y="1684040"/>
            <a:ext cx="1080120" cy="648072"/>
          </a:xfrm>
          <a:prstGeom prst="rect">
            <a:avLst/>
          </a:prstGeom>
          <a:solidFill>
            <a:srgbClr val="FFFFFF">
              <a:alpha val="6980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C</a:t>
            </a:r>
            <a:endParaRPr lang="fr-FR" dirty="0"/>
          </a:p>
        </p:txBody>
      </p:sp>
      <p:sp>
        <p:nvSpPr>
          <p:cNvPr id="11" name="Rectangle 10"/>
          <p:cNvSpPr/>
          <p:nvPr/>
        </p:nvSpPr>
        <p:spPr>
          <a:xfrm>
            <a:off x="747192" y="1836440"/>
            <a:ext cx="1080120" cy="648072"/>
          </a:xfrm>
          <a:prstGeom prst="rect">
            <a:avLst/>
          </a:prstGeom>
          <a:solidFill>
            <a:srgbClr val="FFFFFF">
              <a:alpha val="69804"/>
            </a:srgbClr>
          </a:solidFill>
          <a:ln w="19050"/>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B</a:t>
            </a:r>
            <a:endParaRPr lang="fr-FR" dirty="0"/>
          </a:p>
        </p:txBody>
      </p:sp>
      <p:sp>
        <p:nvSpPr>
          <p:cNvPr id="12" name="Rectangle 11"/>
          <p:cNvSpPr/>
          <p:nvPr/>
        </p:nvSpPr>
        <p:spPr>
          <a:xfrm>
            <a:off x="899592" y="1988840"/>
            <a:ext cx="1080120" cy="648072"/>
          </a:xfrm>
          <a:prstGeom prst="rect">
            <a:avLst/>
          </a:prstGeom>
          <a:solidFill>
            <a:srgbClr val="FFFFFF">
              <a:alpha val="69804"/>
            </a:srgbClr>
          </a:solidFill>
          <a:ln w="190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A</a:t>
            </a:r>
            <a:endParaRPr lang="fr-FR" dirty="0"/>
          </a:p>
        </p:txBody>
      </p:sp>
      <p:sp>
        <p:nvSpPr>
          <p:cNvPr id="13" name="ZoneTexte 12"/>
          <p:cNvSpPr txBox="1"/>
          <p:nvPr/>
        </p:nvSpPr>
        <p:spPr>
          <a:xfrm>
            <a:off x="683568" y="1340768"/>
            <a:ext cx="1247457" cy="369332"/>
          </a:xfrm>
          <a:prstGeom prst="rect">
            <a:avLst/>
          </a:prstGeom>
          <a:noFill/>
        </p:spPr>
        <p:txBody>
          <a:bodyPr wrap="none" rtlCol="0">
            <a:spAutoFit/>
          </a:bodyPr>
          <a:lstStyle/>
          <a:p>
            <a:r>
              <a:rPr lang="fr-FR" dirty="0" smtClean="0"/>
              <a:t>uninominal</a:t>
            </a:r>
            <a:endParaRPr lang="fr-FR" dirty="0"/>
          </a:p>
        </p:txBody>
      </p:sp>
      <p:sp>
        <p:nvSpPr>
          <p:cNvPr id="65" name="Rectangle 64"/>
          <p:cNvSpPr/>
          <p:nvPr/>
        </p:nvSpPr>
        <p:spPr>
          <a:xfrm>
            <a:off x="7214301" y="1926992"/>
            <a:ext cx="1102114" cy="349880"/>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28" name="ZoneTexte 27"/>
          <p:cNvSpPr txBox="1"/>
          <p:nvPr/>
        </p:nvSpPr>
        <p:spPr>
          <a:xfrm>
            <a:off x="2411760" y="1432744"/>
            <a:ext cx="1433406" cy="369332"/>
          </a:xfrm>
          <a:prstGeom prst="rect">
            <a:avLst/>
          </a:prstGeom>
          <a:noFill/>
        </p:spPr>
        <p:txBody>
          <a:bodyPr wrap="none" rtlCol="0">
            <a:spAutoFit/>
          </a:bodyPr>
          <a:lstStyle/>
          <a:p>
            <a:pPr algn="ctr"/>
            <a:r>
              <a:rPr lang="fr-FR" dirty="0" smtClean="0"/>
              <a:t>plurinominal</a:t>
            </a:r>
            <a:endParaRPr lang="fr-FR" dirty="0"/>
          </a:p>
        </p:txBody>
      </p:sp>
      <p:sp>
        <p:nvSpPr>
          <p:cNvPr id="29" name="ZoneTexte 28"/>
          <p:cNvSpPr txBox="1"/>
          <p:nvPr/>
        </p:nvSpPr>
        <p:spPr>
          <a:xfrm>
            <a:off x="7234646" y="4085158"/>
            <a:ext cx="604846" cy="369332"/>
          </a:xfrm>
          <a:prstGeom prst="rect">
            <a:avLst/>
          </a:prstGeom>
          <a:noFill/>
        </p:spPr>
        <p:txBody>
          <a:bodyPr wrap="none" rtlCol="0">
            <a:spAutoFit/>
          </a:bodyPr>
          <a:lstStyle/>
          <a:p>
            <a:pPr algn="ctr"/>
            <a:r>
              <a:rPr lang="fr-FR" dirty="0" smtClean="0"/>
              <a:t>libre</a:t>
            </a:r>
            <a:endParaRPr lang="fr-FR" dirty="0"/>
          </a:p>
        </p:txBody>
      </p:sp>
      <p:grpSp>
        <p:nvGrpSpPr>
          <p:cNvPr id="22" name="Groupe 21"/>
          <p:cNvGrpSpPr/>
          <p:nvPr/>
        </p:nvGrpSpPr>
        <p:grpSpPr>
          <a:xfrm>
            <a:off x="2516394" y="1844824"/>
            <a:ext cx="1224136" cy="1512168"/>
            <a:chOff x="4956904" y="1404392"/>
            <a:chExt cx="1224136" cy="1512168"/>
          </a:xfrm>
        </p:grpSpPr>
        <p:sp>
          <p:nvSpPr>
            <p:cNvPr id="5" name="Rectangle 4"/>
            <p:cNvSpPr/>
            <p:nvPr/>
          </p:nvSpPr>
          <p:spPr>
            <a:xfrm>
              <a:off x="4956904" y="1404392"/>
              <a:ext cx="1224136"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solidFill>
                  <a:schemeClr val="tx2">
                    <a:lumMod val="75000"/>
                  </a:schemeClr>
                </a:solidFill>
              </a:endParaRPr>
            </a:p>
          </p:txBody>
        </p:sp>
        <p:cxnSp>
          <p:nvCxnSpPr>
            <p:cNvPr id="15" name="Connecteur droit 14"/>
            <p:cNvCxnSpPr/>
            <p:nvPr/>
          </p:nvCxnSpPr>
          <p:spPr>
            <a:xfrm>
              <a:off x="5796136" y="1419289"/>
              <a:ext cx="0" cy="14822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4956904" y="1772816"/>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4956904" y="215529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4956904" y="2544584"/>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ZoneTexte 23"/>
          <p:cNvSpPr txBox="1"/>
          <p:nvPr/>
        </p:nvSpPr>
        <p:spPr>
          <a:xfrm>
            <a:off x="2746154" y="1844462"/>
            <a:ext cx="317716" cy="369332"/>
          </a:xfrm>
          <a:prstGeom prst="rect">
            <a:avLst/>
          </a:prstGeom>
          <a:noFill/>
        </p:spPr>
        <p:txBody>
          <a:bodyPr wrap="none" rtlCol="0">
            <a:spAutoFit/>
          </a:bodyPr>
          <a:lstStyle/>
          <a:p>
            <a:r>
              <a:rPr lang="fr-FR" dirty="0" smtClean="0"/>
              <a:t>A</a:t>
            </a:r>
            <a:endParaRPr lang="fr-FR" dirty="0"/>
          </a:p>
        </p:txBody>
      </p:sp>
      <p:sp>
        <p:nvSpPr>
          <p:cNvPr id="25" name="ZoneTexte 24"/>
          <p:cNvSpPr txBox="1"/>
          <p:nvPr/>
        </p:nvSpPr>
        <p:spPr>
          <a:xfrm>
            <a:off x="2762414" y="2233568"/>
            <a:ext cx="309700" cy="369332"/>
          </a:xfrm>
          <a:prstGeom prst="rect">
            <a:avLst/>
          </a:prstGeom>
          <a:noFill/>
        </p:spPr>
        <p:txBody>
          <a:bodyPr wrap="none" rtlCol="0">
            <a:spAutoFit/>
          </a:bodyPr>
          <a:lstStyle/>
          <a:p>
            <a:r>
              <a:rPr lang="fr-FR" dirty="0" smtClean="0"/>
              <a:t>B</a:t>
            </a:r>
            <a:endParaRPr lang="fr-FR" dirty="0"/>
          </a:p>
        </p:txBody>
      </p:sp>
      <p:sp>
        <p:nvSpPr>
          <p:cNvPr id="26" name="ZoneTexte 25"/>
          <p:cNvSpPr txBox="1"/>
          <p:nvPr/>
        </p:nvSpPr>
        <p:spPr>
          <a:xfrm>
            <a:off x="2762414" y="2633816"/>
            <a:ext cx="308098" cy="369332"/>
          </a:xfrm>
          <a:prstGeom prst="rect">
            <a:avLst/>
          </a:prstGeom>
          <a:noFill/>
        </p:spPr>
        <p:txBody>
          <a:bodyPr wrap="none" rtlCol="0">
            <a:spAutoFit/>
          </a:bodyPr>
          <a:lstStyle/>
          <a:p>
            <a:r>
              <a:rPr lang="fr-FR" dirty="0" smtClean="0"/>
              <a:t>C</a:t>
            </a:r>
            <a:endParaRPr lang="fr-FR" dirty="0"/>
          </a:p>
        </p:txBody>
      </p:sp>
      <p:sp>
        <p:nvSpPr>
          <p:cNvPr id="27" name="ZoneTexte 26"/>
          <p:cNvSpPr txBox="1"/>
          <p:nvPr/>
        </p:nvSpPr>
        <p:spPr>
          <a:xfrm>
            <a:off x="2762414" y="2987516"/>
            <a:ext cx="327334" cy="369332"/>
          </a:xfrm>
          <a:prstGeom prst="rect">
            <a:avLst/>
          </a:prstGeom>
          <a:noFill/>
        </p:spPr>
        <p:txBody>
          <a:bodyPr wrap="none" rtlCol="0">
            <a:spAutoFit/>
          </a:bodyPr>
          <a:lstStyle/>
          <a:p>
            <a:r>
              <a:rPr lang="fr-FR" dirty="0" smtClean="0"/>
              <a:t>D</a:t>
            </a:r>
            <a:endParaRPr lang="fr-FR" dirty="0"/>
          </a:p>
        </p:txBody>
      </p:sp>
      <p:sp>
        <p:nvSpPr>
          <p:cNvPr id="30" name="ZoneTexte 29"/>
          <p:cNvSpPr txBox="1"/>
          <p:nvPr/>
        </p:nvSpPr>
        <p:spPr>
          <a:xfrm>
            <a:off x="3391274" y="1888304"/>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31" name="ZoneTexte 30"/>
          <p:cNvSpPr txBox="1"/>
          <p:nvPr/>
        </p:nvSpPr>
        <p:spPr>
          <a:xfrm>
            <a:off x="3391274" y="2633484"/>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grpSp>
        <p:nvGrpSpPr>
          <p:cNvPr id="32" name="Groupe 31"/>
          <p:cNvGrpSpPr/>
          <p:nvPr/>
        </p:nvGrpSpPr>
        <p:grpSpPr>
          <a:xfrm>
            <a:off x="4650601" y="2256904"/>
            <a:ext cx="1224136" cy="1512168"/>
            <a:chOff x="4956904" y="1404392"/>
            <a:chExt cx="1224136" cy="1512168"/>
          </a:xfrm>
        </p:grpSpPr>
        <p:sp>
          <p:nvSpPr>
            <p:cNvPr id="33" name="Rectangle 32"/>
            <p:cNvSpPr/>
            <p:nvPr/>
          </p:nvSpPr>
          <p:spPr>
            <a:xfrm>
              <a:off x="4956904" y="1404392"/>
              <a:ext cx="1224136"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34" name="Connecteur droit 33"/>
            <p:cNvCxnSpPr/>
            <p:nvPr/>
          </p:nvCxnSpPr>
          <p:spPr>
            <a:xfrm>
              <a:off x="5796136" y="1404392"/>
              <a:ext cx="0" cy="1512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4956904" y="1772816"/>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4956904" y="216545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4956904" y="2564904"/>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 name="ZoneTexte 37"/>
          <p:cNvSpPr txBox="1"/>
          <p:nvPr/>
        </p:nvSpPr>
        <p:spPr>
          <a:xfrm>
            <a:off x="4880361" y="2300384"/>
            <a:ext cx="317716" cy="369332"/>
          </a:xfrm>
          <a:prstGeom prst="rect">
            <a:avLst/>
          </a:prstGeom>
          <a:noFill/>
        </p:spPr>
        <p:txBody>
          <a:bodyPr wrap="none" rtlCol="0">
            <a:spAutoFit/>
          </a:bodyPr>
          <a:lstStyle/>
          <a:p>
            <a:r>
              <a:rPr lang="fr-FR" dirty="0" smtClean="0"/>
              <a:t>A</a:t>
            </a:r>
            <a:endParaRPr lang="fr-FR" dirty="0"/>
          </a:p>
        </p:txBody>
      </p:sp>
      <p:sp>
        <p:nvSpPr>
          <p:cNvPr id="39" name="ZoneTexte 38"/>
          <p:cNvSpPr txBox="1"/>
          <p:nvPr/>
        </p:nvSpPr>
        <p:spPr>
          <a:xfrm>
            <a:off x="4896621" y="2655808"/>
            <a:ext cx="309700" cy="369332"/>
          </a:xfrm>
          <a:prstGeom prst="rect">
            <a:avLst/>
          </a:prstGeom>
          <a:noFill/>
        </p:spPr>
        <p:txBody>
          <a:bodyPr wrap="none" rtlCol="0">
            <a:spAutoFit/>
          </a:bodyPr>
          <a:lstStyle/>
          <a:p>
            <a:r>
              <a:rPr lang="fr-FR" dirty="0" smtClean="0"/>
              <a:t>B</a:t>
            </a:r>
            <a:endParaRPr lang="fr-FR" dirty="0"/>
          </a:p>
        </p:txBody>
      </p:sp>
      <p:sp>
        <p:nvSpPr>
          <p:cNvPr id="40" name="ZoneTexte 39"/>
          <p:cNvSpPr txBox="1"/>
          <p:nvPr/>
        </p:nvSpPr>
        <p:spPr>
          <a:xfrm>
            <a:off x="4896621" y="3035736"/>
            <a:ext cx="308098" cy="369332"/>
          </a:xfrm>
          <a:prstGeom prst="rect">
            <a:avLst/>
          </a:prstGeom>
          <a:noFill/>
        </p:spPr>
        <p:txBody>
          <a:bodyPr wrap="none" rtlCol="0">
            <a:spAutoFit/>
          </a:bodyPr>
          <a:lstStyle/>
          <a:p>
            <a:r>
              <a:rPr lang="fr-FR" dirty="0" smtClean="0"/>
              <a:t>C</a:t>
            </a:r>
            <a:endParaRPr lang="fr-FR" dirty="0"/>
          </a:p>
        </p:txBody>
      </p:sp>
      <p:sp>
        <p:nvSpPr>
          <p:cNvPr id="41" name="ZoneTexte 40"/>
          <p:cNvSpPr txBox="1"/>
          <p:nvPr/>
        </p:nvSpPr>
        <p:spPr>
          <a:xfrm>
            <a:off x="4896621" y="3399596"/>
            <a:ext cx="327334" cy="369332"/>
          </a:xfrm>
          <a:prstGeom prst="rect">
            <a:avLst/>
          </a:prstGeom>
          <a:noFill/>
        </p:spPr>
        <p:txBody>
          <a:bodyPr wrap="none" rtlCol="0">
            <a:spAutoFit/>
          </a:bodyPr>
          <a:lstStyle/>
          <a:p>
            <a:r>
              <a:rPr lang="fr-FR" dirty="0" smtClean="0"/>
              <a:t>D</a:t>
            </a:r>
            <a:endParaRPr lang="fr-FR" dirty="0"/>
          </a:p>
        </p:txBody>
      </p:sp>
      <p:sp>
        <p:nvSpPr>
          <p:cNvPr id="42" name="ZoneTexte 41"/>
          <p:cNvSpPr txBox="1"/>
          <p:nvPr/>
        </p:nvSpPr>
        <p:spPr>
          <a:xfrm>
            <a:off x="4644008" y="1844824"/>
            <a:ext cx="1237326" cy="369332"/>
          </a:xfrm>
          <a:prstGeom prst="rect">
            <a:avLst/>
          </a:prstGeom>
          <a:noFill/>
        </p:spPr>
        <p:txBody>
          <a:bodyPr wrap="none" rtlCol="0">
            <a:spAutoFit/>
          </a:bodyPr>
          <a:lstStyle/>
          <a:p>
            <a:pPr algn="ctr"/>
            <a:r>
              <a:rPr lang="fr-FR" dirty="0" smtClean="0"/>
              <a:t>classement</a:t>
            </a:r>
            <a:endParaRPr lang="fr-FR" dirty="0"/>
          </a:p>
        </p:txBody>
      </p:sp>
      <p:sp>
        <p:nvSpPr>
          <p:cNvPr id="43" name="ZoneTexte 42"/>
          <p:cNvSpPr txBox="1"/>
          <p:nvPr/>
        </p:nvSpPr>
        <p:spPr>
          <a:xfrm>
            <a:off x="5525481" y="2300384"/>
            <a:ext cx="311304" cy="369332"/>
          </a:xfrm>
          <a:prstGeom prst="rect">
            <a:avLst/>
          </a:prstGeom>
          <a:noFill/>
        </p:spPr>
        <p:txBody>
          <a:bodyPr wrap="none" rtlCol="0">
            <a:spAutoFit/>
          </a:bodyPr>
          <a:lstStyle/>
          <a:p>
            <a:r>
              <a:rPr lang="fr-FR" b="1" dirty="0" smtClean="0">
                <a:solidFill>
                  <a:schemeClr val="tx2">
                    <a:lumMod val="75000"/>
                  </a:schemeClr>
                </a:solidFill>
              </a:rPr>
              <a:t>2</a:t>
            </a:r>
            <a:endParaRPr lang="fr-FR" b="1" dirty="0">
              <a:solidFill>
                <a:schemeClr val="tx2">
                  <a:lumMod val="75000"/>
                </a:schemeClr>
              </a:solidFill>
            </a:endParaRPr>
          </a:p>
        </p:txBody>
      </p:sp>
      <p:sp>
        <p:nvSpPr>
          <p:cNvPr id="44" name="ZoneTexte 43"/>
          <p:cNvSpPr txBox="1"/>
          <p:nvPr/>
        </p:nvSpPr>
        <p:spPr>
          <a:xfrm>
            <a:off x="5525481" y="3045564"/>
            <a:ext cx="311304" cy="369332"/>
          </a:xfrm>
          <a:prstGeom prst="rect">
            <a:avLst/>
          </a:prstGeom>
          <a:noFill/>
        </p:spPr>
        <p:txBody>
          <a:bodyPr wrap="none" rtlCol="0">
            <a:spAutoFit/>
          </a:bodyPr>
          <a:lstStyle/>
          <a:p>
            <a:r>
              <a:rPr lang="fr-FR" b="1" dirty="0" smtClean="0">
                <a:solidFill>
                  <a:schemeClr val="tx2">
                    <a:lumMod val="75000"/>
                  </a:schemeClr>
                </a:solidFill>
              </a:rPr>
              <a:t>1</a:t>
            </a:r>
            <a:endParaRPr lang="fr-FR" b="1" dirty="0">
              <a:solidFill>
                <a:schemeClr val="tx2">
                  <a:lumMod val="75000"/>
                </a:schemeClr>
              </a:solidFill>
            </a:endParaRPr>
          </a:p>
        </p:txBody>
      </p:sp>
      <p:sp>
        <p:nvSpPr>
          <p:cNvPr id="45" name="ZoneTexte 44"/>
          <p:cNvSpPr txBox="1"/>
          <p:nvPr/>
        </p:nvSpPr>
        <p:spPr>
          <a:xfrm>
            <a:off x="5525481" y="2645648"/>
            <a:ext cx="311304" cy="369332"/>
          </a:xfrm>
          <a:prstGeom prst="rect">
            <a:avLst/>
          </a:prstGeom>
          <a:noFill/>
        </p:spPr>
        <p:txBody>
          <a:bodyPr wrap="none" rtlCol="0">
            <a:spAutoFit/>
          </a:bodyPr>
          <a:lstStyle/>
          <a:p>
            <a:r>
              <a:rPr lang="fr-FR" b="1" dirty="0" smtClean="0">
                <a:solidFill>
                  <a:schemeClr val="tx2">
                    <a:lumMod val="75000"/>
                  </a:schemeClr>
                </a:solidFill>
              </a:rPr>
              <a:t>3</a:t>
            </a:r>
            <a:endParaRPr lang="fr-FR" b="1" dirty="0">
              <a:solidFill>
                <a:schemeClr val="tx2">
                  <a:lumMod val="75000"/>
                </a:schemeClr>
              </a:solidFill>
            </a:endParaRPr>
          </a:p>
        </p:txBody>
      </p:sp>
      <p:sp>
        <p:nvSpPr>
          <p:cNvPr id="46" name="ZoneTexte 45"/>
          <p:cNvSpPr txBox="1"/>
          <p:nvPr/>
        </p:nvSpPr>
        <p:spPr>
          <a:xfrm>
            <a:off x="5525481" y="3399596"/>
            <a:ext cx="311304" cy="369332"/>
          </a:xfrm>
          <a:prstGeom prst="rect">
            <a:avLst/>
          </a:prstGeom>
          <a:noFill/>
        </p:spPr>
        <p:txBody>
          <a:bodyPr wrap="none" rtlCol="0">
            <a:spAutoFit/>
          </a:bodyPr>
          <a:lstStyle/>
          <a:p>
            <a:r>
              <a:rPr lang="fr-FR" b="1" dirty="0" smtClean="0">
                <a:solidFill>
                  <a:schemeClr val="tx2">
                    <a:lumMod val="75000"/>
                  </a:schemeClr>
                </a:solidFill>
              </a:rPr>
              <a:t>4</a:t>
            </a:r>
            <a:endParaRPr lang="fr-FR" b="1" dirty="0">
              <a:solidFill>
                <a:schemeClr val="tx2">
                  <a:lumMod val="75000"/>
                </a:schemeClr>
              </a:solidFill>
            </a:endParaRPr>
          </a:p>
        </p:txBody>
      </p:sp>
      <p:cxnSp>
        <p:nvCxnSpPr>
          <p:cNvPr id="52" name="Connecteur droit 51"/>
          <p:cNvCxnSpPr/>
          <p:nvPr/>
        </p:nvCxnSpPr>
        <p:spPr>
          <a:xfrm>
            <a:off x="7956376" y="1926992"/>
            <a:ext cx="0" cy="18620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a:off x="6671840" y="2645296"/>
            <a:ext cx="164959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a:off x="6671840" y="3037932"/>
            <a:ext cx="164959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a:off x="6671840" y="3437384"/>
            <a:ext cx="164959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ZoneTexte 55"/>
          <p:cNvSpPr txBox="1"/>
          <p:nvPr/>
        </p:nvSpPr>
        <p:spPr>
          <a:xfrm>
            <a:off x="6748686" y="2320352"/>
            <a:ext cx="317716" cy="369332"/>
          </a:xfrm>
          <a:prstGeom prst="rect">
            <a:avLst/>
          </a:prstGeom>
          <a:noFill/>
        </p:spPr>
        <p:txBody>
          <a:bodyPr wrap="none" rtlCol="0">
            <a:spAutoFit/>
          </a:bodyPr>
          <a:lstStyle/>
          <a:p>
            <a:r>
              <a:rPr lang="fr-FR" dirty="0" smtClean="0"/>
              <a:t>A</a:t>
            </a:r>
            <a:endParaRPr lang="fr-FR" dirty="0"/>
          </a:p>
        </p:txBody>
      </p:sp>
      <p:sp>
        <p:nvSpPr>
          <p:cNvPr id="57" name="ZoneTexte 56"/>
          <p:cNvSpPr txBox="1"/>
          <p:nvPr/>
        </p:nvSpPr>
        <p:spPr>
          <a:xfrm>
            <a:off x="6764946" y="2675776"/>
            <a:ext cx="309700" cy="369332"/>
          </a:xfrm>
          <a:prstGeom prst="rect">
            <a:avLst/>
          </a:prstGeom>
          <a:noFill/>
        </p:spPr>
        <p:txBody>
          <a:bodyPr wrap="none" rtlCol="0">
            <a:spAutoFit/>
          </a:bodyPr>
          <a:lstStyle/>
          <a:p>
            <a:r>
              <a:rPr lang="fr-FR" dirty="0" smtClean="0"/>
              <a:t>B</a:t>
            </a:r>
            <a:endParaRPr lang="fr-FR" dirty="0"/>
          </a:p>
        </p:txBody>
      </p:sp>
      <p:sp>
        <p:nvSpPr>
          <p:cNvPr id="58" name="ZoneTexte 57"/>
          <p:cNvSpPr txBox="1"/>
          <p:nvPr/>
        </p:nvSpPr>
        <p:spPr>
          <a:xfrm>
            <a:off x="6764946" y="3055704"/>
            <a:ext cx="308098" cy="369332"/>
          </a:xfrm>
          <a:prstGeom prst="rect">
            <a:avLst/>
          </a:prstGeom>
          <a:noFill/>
        </p:spPr>
        <p:txBody>
          <a:bodyPr wrap="none" rtlCol="0">
            <a:spAutoFit/>
          </a:bodyPr>
          <a:lstStyle/>
          <a:p>
            <a:r>
              <a:rPr lang="fr-FR" dirty="0" smtClean="0"/>
              <a:t>C</a:t>
            </a:r>
            <a:endParaRPr lang="fr-FR" dirty="0"/>
          </a:p>
        </p:txBody>
      </p:sp>
      <p:sp>
        <p:nvSpPr>
          <p:cNvPr id="59" name="ZoneTexte 58"/>
          <p:cNvSpPr txBox="1"/>
          <p:nvPr/>
        </p:nvSpPr>
        <p:spPr>
          <a:xfrm>
            <a:off x="6764946" y="3419564"/>
            <a:ext cx="327334" cy="369332"/>
          </a:xfrm>
          <a:prstGeom prst="rect">
            <a:avLst/>
          </a:prstGeom>
          <a:noFill/>
        </p:spPr>
        <p:txBody>
          <a:bodyPr wrap="none" rtlCol="0">
            <a:spAutoFit/>
          </a:bodyPr>
          <a:lstStyle/>
          <a:p>
            <a:r>
              <a:rPr lang="fr-FR" dirty="0" smtClean="0"/>
              <a:t>D</a:t>
            </a:r>
            <a:endParaRPr lang="fr-FR" dirty="0"/>
          </a:p>
        </p:txBody>
      </p:sp>
      <p:sp>
        <p:nvSpPr>
          <p:cNvPr id="60" name="ZoneTexte 59"/>
          <p:cNvSpPr txBox="1"/>
          <p:nvPr/>
        </p:nvSpPr>
        <p:spPr>
          <a:xfrm>
            <a:off x="6547407" y="1525434"/>
            <a:ext cx="1841017" cy="369332"/>
          </a:xfrm>
          <a:prstGeom prst="rect">
            <a:avLst/>
          </a:prstGeom>
          <a:noFill/>
        </p:spPr>
        <p:txBody>
          <a:bodyPr wrap="none" rtlCol="0">
            <a:spAutoFit/>
          </a:bodyPr>
          <a:lstStyle/>
          <a:p>
            <a:pPr algn="ctr"/>
            <a:r>
              <a:rPr lang="fr-FR" dirty="0" smtClean="0"/>
              <a:t>notes prédéfinies</a:t>
            </a:r>
            <a:endParaRPr lang="fr-FR" dirty="0"/>
          </a:p>
        </p:txBody>
      </p:sp>
      <p:cxnSp>
        <p:nvCxnSpPr>
          <p:cNvPr id="67" name="Connecteur droit 66"/>
          <p:cNvCxnSpPr/>
          <p:nvPr/>
        </p:nvCxnSpPr>
        <p:spPr>
          <a:xfrm>
            <a:off x="7564968" y="1937152"/>
            <a:ext cx="0" cy="18517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Connecteur droit 68"/>
          <p:cNvCxnSpPr/>
          <p:nvPr/>
        </p:nvCxnSpPr>
        <p:spPr>
          <a:xfrm>
            <a:off x="7214301" y="2276872"/>
            <a:ext cx="0" cy="1512024"/>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70" name="ZoneTexte 69"/>
          <p:cNvSpPr txBox="1"/>
          <p:nvPr/>
        </p:nvSpPr>
        <p:spPr>
          <a:xfrm>
            <a:off x="7229469" y="1938020"/>
            <a:ext cx="301686" cy="369332"/>
          </a:xfrm>
          <a:prstGeom prst="rect">
            <a:avLst/>
          </a:prstGeom>
          <a:noFill/>
        </p:spPr>
        <p:txBody>
          <a:bodyPr wrap="none" rtlCol="0">
            <a:spAutoFit/>
          </a:bodyPr>
          <a:lstStyle/>
          <a:p>
            <a:r>
              <a:rPr lang="fr-FR" dirty="0" smtClean="0"/>
              <a:t>0</a:t>
            </a:r>
            <a:endParaRPr lang="fr-FR" dirty="0"/>
          </a:p>
        </p:txBody>
      </p:sp>
      <p:sp>
        <p:nvSpPr>
          <p:cNvPr id="71" name="ZoneTexte 70"/>
          <p:cNvSpPr txBox="1"/>
          <p:nvPr/>
        </p:nvSpPr>
        <p:spPr>
          <a:xfrm>
            <a:off x="7982265" y="1917888"/>
            <a:ext cx="301686" cy="369332"/>
          </a:xfrm>
          <a:prstGeom prst="rect">
            <a:avLst/>
          </a:prstGeom>
          <a:noFill/>
        </p:spPr>
        <p:txBody>
          <a:bodyPr wrap="none" rtlCol="0">
            <a:spAutoFit/>
          </a:bodyPr>
          <a:lstStyle/>
          <a:p>
            <a:r>
              <a:rPr lang="fr-FR" dirty="0" smtClean="0"/>
              <a:t>2</a:t>
            </a:r>
            <a:endParaRPr lang="fr-FR" dirty="0"/>
          </a:p>
        </p:txBody>
      </p:sp>
      <p:sp>
        <p:nvSpPr>
          <p:cNvPr id="72" name="ZoneTexte 71"/>
          <p:cNvSpPr txBox="1"/>
          <p:nvPr/>
        </p:nvSpPr>
        <p:spPr>
          <a:xfrm>
            <a:off x="7611640" y="1928048"/>
            <a:ext cx="301686" cy="369332"/>
          </a:xfrm>
          <a:prstGeom prst="rect">
            <a:avLst/>
          </a:prstGeom>
          <a:noFill/>
        </p:spPr>
        <p:txBody>
          <a:bodyPr wrap="none" rtlCol="0">
            <a:spAutoFit/>
          </a:bodyPr>
          <a:lstStyle/>
          <a:p>
            <a:r>
              <a:rPr lang="fr-FR" dirty="0" smtClean="0"/>
              <a:t>1</a:t>
            </a:r>
            <a:endParaRPr lang="fr-FR" dirty="0"/>
          </a:p>
        </p:txBody>
      </p:sp>
      <p:sp>
        <p:nvSpPr>
          <p:cNvPr id="73" name="ZoneTexte 72"/>
          <p:cNvSpPr txBox="1"/>
          <p:nvPr/>
        </p:nvSpPr>
        <p:spPr>
          <a:xfrm>
            <a:off x="7234646" y="2297380"/>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74" name="ZoneTexte 73"/>
          <p:cNvSpPr txBox="1"/>
          <p:nvPr/>
        </p:nvSpPr>
        <p:spPr>
          <a:xfrm>
            <a:off x="7234646" y="3042560"/>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75" name="ZoneTexte 74"/>
          <p:cNvSpPr txBox="1"/>
          <p:nvPr/>
        </p:nvSpPr>
        <p:spPr>
          <a:xfrm>
            <a:off x="7621096" y="2674528"/>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76" name="ZoneTexte 75"/>
          <p:cNvSpPr txBox="1"/>
          <p:nvPr/>
        </p:nvSpPr>
        <p:spPr>
          <a:xfrm>
            <a:off x="7976696" y="3419708"/>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grpSp>
        <p:nvGrpSpPr>
          <p:cNvPr id="77" name="Groupe 76"/>
          <p:cNvGrpSpPr/>
          <p:nvPr/>
        </p:nvGrpSpPr>
        <p:grpSpPr>
          <a:xfrm>
            <a:off x="650072" y="3490992"/>
            <a:ext cx="1224136" cy="1512168"/>
            <a:chOff x="4956904" y="1404392"/>
            <a:chExt cx="1224136" cy="1512168"/>
          </a:xfrm>
        </p:grpSpPr>
        <p:sp>
          <p:nvSpPr>
            <p:cNvPr id="78" name="Rectangle 77"/>
            <p:cNvSpPr/>
            <p:nvPr/>
          </p:nvSpPr>
          <p:spPr>
            <a:xfrm>
              <a:off x="4956904" y="1404392"/>
              <a:ext cx="1224136" cy="1512168"/>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79" name="Connecteur droit 78"/>
            <p:cNvCxnSpPr/>
            <p:nvPr/>
          </p:nvCxnSpPr>
          <p:spPr>
            <a:xfrm>
              <a:off x="5687159" y="1404392"/>
              <a:ext cx="0" cy="1512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a:off x="4956904" y="1772816"/>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a:off x="4956904" y="2165452"/>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Connecteur droit 81"/>
            <p:cNvCxnSpPr/>
            <p:nvPr/>
          </p:nvCxnSpPr>
          <p:spPr>
            <a:xfrm>
              <a:off x="4956904" y="2545120"/>
              <a:ext cx="12241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3" name="ZoneTexte 82"/>
          <p:cNvSpPr txBox="1"/>
          <p:nvPr/>
        </p:nvSpPr>
        <p:spPr>
          <a:xfrm>
            <a:off x="879832" y="3534472"/>
            <a:ext cx="317716" cy="369332"/>
          </a:xfrm>
          <a:prstGeom prst="rect">
            <a:avLst/>
          </a:prstGeom>
          <a:noFill/>
        </p:spPr>
        <p:txBody>
          <a:bodyPr wrap="none" rtlCol="0">
            <a:spAutoFit/>
          </a:bodyPr>
          <a:lstStyle/>
          <a:p>
            <a:r>
              <a:rPr lang="fr-FR" dirty="0" smtClean="0"/>
              <a:t>A</a:t>
            </a:r>
            <a:endParaRPr lang="fr-FR" dirty="0"/>
          </a:p>
        </p:txBody>
      </p:sp>
      <p:sp>
        <p:nvSpPr>
          <p:cNvPr id="84" name="ZoneTexte 83"/>
          <p:cNvSpPr txBox="1"/>
          <p:nvPr/>
        </p:nvSpPr>
        <p:spPr>
          <a:xfrm>
            <a:off x="896092" y="3889896"/>
            <a:ext cx="309700" cy="369332"/>
          </a:xfrm>
          <a:prstGeom prst="rect">
            <a:avLst/>
          </a:prstGeom>
          <a:noFill/>
        </p:spPr>
        <p:txBody>
          <a:bodyPr wrap="none" rtlCol="0">
            <a:spAutoFit/>
          </a:bodyPr>
          <a:lstStyle/>
          <a:p>
            <a:r>
              <a:rPr lang="fr-FR" dirty="0" smtClean="0"/>
              <a:t>B</a:t>
            </a:r>
            <a:endParaRPr lang="fr-FR" dirty="0"/>
          </a:p>
        </p:txBody>
      </p:sp>
      <p:sp>
        <p:nvSpPr>
          <p:cNvPr id="85" name="ZoneTexte 84"/>
          <p:cNvSpPr txBox="1"/>
          <p:nvPr/>
        </p:nvSpPr>
        <p:spPr>
          <a:xfrm>
            <a:off x="896092" y="4269824"/>
            <a:ext cx="308098" cy="369332"/>
          </a:xfrm>
          <a:prstGeom prst="rect">
            <a:avLst/>
          </a:prstGeom>
          <a:noFill/>
        </p:spPr>
        <p:txBody>
          <a:bodyPr wrap="none" rtlCol="0">
            <a:spAutoFit/>
          </a:bodyPr>
          <a:lstStyle/>
          <a:p>
            <a:r>
              <a:rPr lang="fr-FR" dirty="0" smtClean="0"/>
              <a:t>C</a:t>
            </a:r>
            <a:endParaRPr lang="fr-FR" dirty="0"/>
          </a:p>
        </p:txBody>
      </p:sp>
      <p:sp>
        <p:nvSpPr>
          <p:cNvPr id="86" name="ZoneTexte 85"/>
          <p:cNvSpPr txBox="1"/>
          <p:nvPr/>
        </p:nvSpPr>
        <p:spPr>
          <a:xfrm>
            <a:off x="896092" y="4633684"/>
            <a:ext cx="327334" cy="369332"/>
          </a:xfrm>
          <a:prstGeom prst="rect">
            <a:avLst/>
          </a:prstGeom>
          <a:noFill/>
        </p:spPr>
        <p:txBody>
          <a:bodyPr wrap="none" rtlCol="0">
            <a:spAutoFit/>
          </a:bodyPr>
          <a:lstStyle/>
          <a:p>
            <a:r>
              <a:rPr lang="fr-FR" dirty="0" smtClean="0"/>
              <a:t>D</a:t>
            </a:r>
            <a:endParaRPr lang="fr-FR" dirty="0"/>
          </a:p>
        </p:txBody>
      </p:sp>
      <p:sp>
        <p:nvSpPr>
          <p:cNvPr id="87" name="ZoneTexte 86"/>
          <p:cNvSpPr txBox="1"/>
          <p:nvPr/>
        </p:nvSpPr>
        <p:spPr>
          <a:xfrm>
            <a:off x="612670" y="3006904"/>
            <a:ext cx="1367042" cy="369332"/>
          </a:xfrm>
          <a:prstGeom prst="rect">
            <a:avLst/>
          </a:prstGeom>
          <a:noFill/>
        </p:spPr>
        <p:txBody>
          <a:bodyPr wrap="none" rtlCol="0">
            <a:spAutoFit/>
          </a:bodyPr>
          <a:lstStyle/>
          <a:p>
            <a:pPr algn="ctr"/>
            <a:r>
              <a:rPr lang="fr-FR" dirty="0" smtClean="0"/>
              <a:t>pourcentage</a:t>
            </a:r>
            <a:endParaRPr lang="fr-FR" dirty="0"/>
          </a:p>
        </p:txBody>
      </p:sp>
      <p:sp>
        <p:nvSpPr>
          <p:cNvPr id="88" name="ZoneTexte 87"/>
          <p:cNvSpPr txBox="1"/>
          <p:nvPr/>
        </p:nvSpPr>
        <p:spPr>
          <a:xfrm>
            <a:off x="1420079" y="3524312"/>
            <a:ext cx="418704" cy="369332"/>
          </a:xfrm>
          <a:prstGeom prst="rect">
            <a:avLst/>
          </a:prstGeom>
          <a:noFill/>
        </p:spPr>
        <p:txBody>
          <a:bodyPr wrap="none" rtlCol="0">
            <a:spAutoFit/>
          </a:bodyPr>
          <a:lstStyle/>
          <a:p>
            <a:pPr algn="ctr"/>
            <a:r>
              <a:rPr lang="fr-FR" b="1" dirty="0" smtClean="0">
                <a:solidFill>
                  <a:schemeClr val="tx2">
                    <a:lumMod val="75000"/>
                  </a:schemeClr>
                </a:solidFill>
              </a:rPr>
              <a:t>47</a:t>
            </a:r>
            <a:endParaRPr lang="fr-FR" b="1" dirty="0">
              <a:solidFill>
                <a:schemeClr val="tx2">
                  <a:lumMod val="75000"/>
                </a:schemeClr>
              </a:solidFill>
            </a:endParaRPr>
          </a:p>
        </p:txBody>
      </p:sp>
      <p:sp>
        <p:nvSpPr>
          <p:cNvPr id="89" name="ZoneTexte 88"/>
          <p:cNvSpPr txBox="1"/>
          <p:nvPr/>
        </p:nvSpPr>
        <p:spPr>
          <a:xfrm>
            <a:off x="1418955" y="4279652"/>
            <a:ext cx="418704" cy="369332"/>
          </a:xfrm>
          <a:prstGeom prst="rect">
            <a:avLst/>
          </a:prstGeom>
          <a:noFill/>
        </p:spPr>
        <p:txBody>
          <a:bodyPr wrap="none" rtlCol="0">
            <a:spAutoFit/>
          </a:bodyPr>
          <a:lstStyle/>
          <a:p>
            <a:pPr algn="ctr"/>
            <a:r>
              <a:rPr lang="fr-FR" b="1" dirty="0">
                <a:solidFill>
                  <a:schemeClr val="tx2">
                    <a:lumMod val="75000"/>
                  </a:schemeClr>
                </a:solidFill>
              </a:rPr>
              <a:t>1</a:t>
            </a:r>
            <a:r>
              <a:rPr lang="fr-FR" b="1" dirty="0" smtClean="0">
                <a:solidFill>
                  <a:schemeClr val="tx2">
                    <a:lumMod val="75000"/>
                  </a:schemeClr>
                </a:solidFill>
              </a:rPr>
              <a:t>4</a:t>
            </a:r>
            <a:endParaRPr lang="fr-FR" b="1" dirty="0">
              <a:solidFill>
                <a:schemeClr val="tx2">
                  <a:lumMod val="75000"/>
                </a:schemeClr>
              </a:solidFill>
            </a:endParaRPr>
          </a:p>
        </p:txBody>
      </p:sp>
      <p:sp>
        <p:nvSpPr>
          <p:cNvPr id="90" name="ZoneTexte 89"/>
          <p:cNvSpPr txBox="1"/>
          <p:nvPr/>
        </p:nvSpPr>
        <p:spPr>
          <a:xfrm>
            <a:off x="1418955" y="3879736"/>
            <a:ext cx="418705" cy="369332"/>
          </a:xfrm>
          <a:prstGeom prst="rect">
            <a:avLst/>
          </a:prstGeom>
          <a:noFill/>
        </p:spPr>
        <p:txBody>
          <a:bodyPr wrap="none" rtlCol="0">
            <a:spAutoFit/>
          </a:bodyPr>
          <a:lstStyle/>
          <a:p>
            <a:pPr algn="ctr"/>
            <a:r>
              <a:rPr lang="fr-FR" b="1" dirty="0" smtClean="0">
                <a:solidFill>
                  <a:schemeClr val="tx2">
                    <a:lumMod val="75000"/>
                  </a:schemeClr>
                </a:solidFill>
              </a:rPr>
              <a:t>69</a:t>
            </a:r>
            <a:endParaRPr lang="fr-FR" b="1" dirty="0">
              <a:solidFill>
                <a:schemeClr val="tx2">
                  <a:lumMod val="75000"/>
                </a:schemeClr>
              </a:solidFill>
            </a:endParaRPr>
          </a:p>
        </p:txBody>
      </p:sp>
      <p:sp>
        <p:nvSpPr>
          <p:cNvPr id="91" name="ZoneTexte 90"/>
          <p:cNvSpPr txBox="1"/>
          <p:nvPr/>
        </p:nvSpPr>
        <p:spPr>
          <a:xfrm>
            <a:off x="1432015" y="4643844"/>
            <a:ext cx="418704" cy="369332"/>
          </a:xfrm>
          <a:prstGeom prst="rect">
            <a:avLst/>
          </a:prstGeom>
          <a:noFill/>
        </p:spPr>
        <p:txBody>
          <a:bodyPr wrap="none" rtlCol="0">
            <a:spAutoFit/>
          </a:bodyPr>
          <a:lstStyle/>
          <a:p>
            <a:pPr algn="ctr"/>
            <a:r>
              <a:rPr lang="fr-FR" b="1" dirty="0" smtClean="0">
                <a:solidFill>
                  <a:schemeClr val="tx2">
                    <a:lumMod val="75000"/>
                  </a:schemeClr>
                </a:solidFill>
              </a:rPr>
              <a:t>23</a:t>
            </a:r>
            <a:endParaRPr lang="fr-FR" b="1" dirty="0">
              <a:solidFill>
                <a:schemeClr val="tx2">
                  <a:lumMod val="75000"/>
                </a:schemeClr>
              </a:solidFill>
            </a:endParaRPr>
          </a:p>
        </p:txBody>
      </p:sp>
      <p:sp>
        <p:nvSpPr>
          <p:cNvPr id="92" name="Rectangle 91"/>
          <p:cNvSpPr/>
          <p:nvPr/>
        </p:nvSpPr>
        <p:spPr>
          <a:xfrm>
            <a:off x="611560" y="5579608"/>
            <a:ext cx="2171713" cy="1008112"/>
          </a:xfrm>
          <a:prstGeom prst="rect">
            <a:avLst/>
          </a:prstGeom>
          <a:ln w="19050"/>
        </p:spPr>
        <p:style>
          <a:lnRef idx="2">
            <a:schemeClr val="dk1"/>
          </a:lnRef>
          <a:fillRef idx="1">
            <a:schemeClr val="lt1"/>
          </a:fillRef>
          <a:effectRef idx="0">
            <a:schemeClr val="dk1"/>
          </a:effectRef>
          <a:fontRef idx="minor">
            <a:schemeClr val="dk1"/>
          </a:fontRef>
        </p:style>
        <p:txBody>
          <a:bodyPr rtlCol="0" anchor="t"/>
          <a:lstStyle/>
          <a:p>
            <a:pPr algn="ctr"/>
            <a:r>
              <a:rPr lang="fr-FR" dirty="0" smtClean="0"/>
              <a:t>Indiquez votre choix:</a:t>
            </a:r>
          </a:p>
          <a:p>
            <a:pPr algn="ctr"/>
            <a:r>
              <a:rPr lang="fr-FR" sz="1400" dirty="0" smtClean="0">
                <a:solidFill>
                  <a:schemeClr val="tx2">
                    <a:lumMod val="75000"/>
                  </a:schemeClr>
                </a:solidFill>
                <a:latin typeface="Lucida Calligraphy" pitchFamily="66" charset="0"/>
              </a:rPr>
              <a:t/>
            </a:r>
            <a:br>
              <a:rPr lang="fr-FR" sz="1400" dirty="0" smtClean="0">
                <a:solidFill>
                  <a:schemeClr val="tx2">
                    <a:lumMod val="75000"/>
                  </a:schemeClr>
                </a:solidFill>
                <a:latin typeface="Lucida Calligraphy" pitchFamily="66" charset="0"/>
              </a:rPr>
            </a:br>
            <a:r>
              <a:rPr lang="fr-FR" sz="1400" dirty="0" smtClean="0">
                <a:solidFill>
                  <a:schemeClr val="tx2">
                    <a:lumMod val="75000"/>
                  </a:schemeClr>
                </a:solidFill>
                <a:latin typeface="Lucida Calligraphy" pitchFamily="66" charset="0"/>
              </a:rPr>
              <a:t>Sophie</a:t>
            </a:r>
            <a:endParaRPr lang="fr-FR" sz="1400" dirty="0">
              <a:solidFill>
                <a:schemeClr val="tx2">
                  <a:lumMod val="75000"/>
                </a:schemeClr>
              </a:solidFill>
              <a:latin typeface="Lucida Calligraphy" pitchFamily="66" charset="0"/>
            </a:endParaRPr>
          </a:p>
        </p:txBody>
      </p:sp>
      <p:sp>
        <p:nvSpPr>
          <p:cNvPr id="93" name="ZoneTexte 92"/>
          <p:cNvSpPr txBox="1"/>
          <p:nvPr/>
        </p:nvSpPr>
        <p:spPr>
          <a:xfrm>
            <a:off x="1036703" y="5210276"/>
            <a:ext cx="1375056" cy="369332"/>
          </a:xfrm>
          <a:prstGeom prst="rect">
            <a:avLst/>
          </a:prstGeom>
          <a:noFill/>
        </p:spPr>
        <p:txBody>
          <a:bodyPr wrap="none" rtlCol="0">
            <a:spAutoFit/>
          </a:bodyPr>
          <a:lstStyle/>
          <a:p>
            <a:pPr algn="ctr"/>
            <a:r>
              <a:rPr lang="fr-FR" dirty="0" smtClean="0"/>
              <a:t>Choix ouvert</a:t>
            </a:r>
            <a:endParaRPr lang="fr-FR" dirty="0"/>
          </a:p>
        </p:txBody>
      </p:sp>
      <p:sp>
        <p:nvSpPr>
          <p:cNvPr id="95" name="ZoneTexte 94"/>
          <p:cNvSpPr txBox="1"/>
          <p:nvPr/>
        </p:nvSpPr>
        <p:spPr>
          <a:xfrm>
            <a:off x="2948775" y="3461066"/>
            <a:ext cx="686406" cy="369332"/>
          </a:xfrm>
          <a:prstGeom prst="rect">
            <a:avLst/>
          </a:prstGeom>
          <a:noFill/>
        </p:spPr>
        <p:txBody>
          <a:bodyPr wrap="none" rtlCol="0">
            <a:spAutoFit/>
          </a:bodyPr>
          <a:lstStyle/>
          <a:p>
            <a:pPr algn="ctr"/>
            <a:r>
              <a:rPr lang="fr-FR" dirty="0" smtClean="0"/>
              <a:t>duels</a:t>
            </a:r>
            <a:endParaRPr lang="fr-FR" dirty="0"/>
          </a:p>
        </p:txBody>
      </p:sp>
      <p:grpSp>
        <p:nvGrpSpPr>
          <p:cNvPr id="123" name="Groupe 122"/>
          <p:cNvGrpSpPr/>
          <p:nvPr/>
        </p:nvGrpSpPr>
        <p:grpSpPr>
          <a:xfrm>
            <a:off x="2339752" y="3843424"/>
            <a:ext cx="1906582" cy="1169752"/>
            <a:chOff x="3347864" y="4117352"/>
            <a:chExt cx="1906582" cy="1169752"/>
          </a:xfrm>
        </p:grpSpPr>
        <p:sp>
          <p:nvSpPr>
            <p:cNvPr id="97" name="Rectangle 96"/>
            <p:cNvSpPr/>
            <p:nvPr/>
          </p:nvSpPr>
          <p:spPr>
            <a:xfrm>
              <a:off x="3347864" y="4129112"/>
              <a:ext cx="1906582" cy="1125416"/>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solidFill>
                  <a:schemeClr val="tx2">
                    <a:lumMod val="75000"/>
                  </a:schemeClr>
                </a:solidFill>
              </a:endParaRPr>
            </a:p>
          </p:txBody>
        </p:sp>
        <p:cxnSp>
          <p:nvCxnSpPr>
            <p:cNvPr id="98" name="Connecteur droit 97"/>
            <p:cNvCxnSpPr>
              <a:endCxn id="97" idx="2"/>
            </p:cNvCxnSpPr>
            <p:nvPr/>
          </p:nvCxnSpPr>
          <p:spPr>
            <a:xfrm>
              <a:off x="4284887" y="4128750"/>
              <a:ext cx="16268" cy="1125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Connecteur droit 98"/>
            <p:cNvCxnSpPr/>
            <p:nvPr/>
          </p:nvCxnSpPr>
          <p:spPr>
            <a:xfrm>
              <a:off x="3347864" y="4497536"/>
              <a:ext cx="19065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Connecteur droit 99"/>
            <p:cNvCxnSpPr/>
            <p:nvPr/>
          </p:nvCxnSpPr>
          <p:spPr>
            <a:xfrm>
              <a:off x="3347864" y="4880012"/>
              <a:ext cx="19065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ZoneTexte 101"/>
            <p:cNvSpPr txBox="1"/>
            <p:nvPr/>
          </p:nvSpPr>
          <p:spPr>
            <a:xfrm>
              <a:off x="3464406" y="4128750"/>
              <a:ext cx="317716" cy="369332"/>
            </a:xfrm>
            <a:prstGeom prst="rect">
              <a:avLst/>
            </a:prstGeom>
            <a:noFill/>
          </p:spPr>
          <p:txBody>
            <a:bodyPr wrap="none" rtlCol="0">
              <a:spAutoFit/>
            </a:bodyPr>
            <a:lstStyle/>
            <a:p>
              <a:r>
                <a:rPr lang="fr-FR" dirty="0" smtClean="0"/>
                <a:t>A</a:t>
              </a:r>
              <a:endParaRPr lang="fr-FR" dirty="0"/>
            </a:p>
          </p:txBody>
        </p:sp>
        <p:sp>
          <p:nvSpPr>
            <p:cNvPr id="103" name="ZoneTexte 102"/>
            <p:cNvSpPr txBox="1"/>
            <p:nvPr/>
          </p:nvSpPr>
          <p:spPr>
            <a:xfrm>
              <a:off x="3480666" y="4522262"/>
              <a:ext cx="309700" cy="339115"/>
            </a:xfrm>
            <a:prstGeom prst="rect">
              <a:avLst/>
            </a:prstGeom>
            <a:noFill/>
          </p:spPr>
          <p:txBody>
            <a:bodyPr wrap="none" rtlCol="0">
              <a:spAutoFit/>
            </a:bodyPr>
            <a:lstStyle/>
            <a:p>
              <a:r>
                <a:rPr lang="fr-FR" dirty="0" smtClean="0"/>
                <a:t>B</a:t>
              </a:r>
              <a:endParaRPr lang="fr-FR" dirty="0"/>
            </a:p>
          </p:txBody>
        </p:sp>
        <p:sp>
          <p:nvSpPr>
            <p:cNvPr id="104" name="ZoneTexte 103"/>
            <p:cNvSpPr txBox="1"/>
            <p:nvPr/>
          </p:nvSpPr>
          <p:spPr>
            <a:xfrm>
              <a:off x="3481467" y="4900652"/>
              <a:ext cx="308098" cy="335756"/>
            </a:xfrm>
            <a:prstGeom prst="rect">
              <a:avLst/>
            </a:prstGeom>
            <a:noFill/>
          </p:spPr>
          <p:txBody>
            <a:bodyPr wrap="none" rtlCol="0">
              <a:spAutoFit/>
            </a:bodyPr>
            <a:lstStyle/>
            <a:p>
              <a:r>
                <a:rPr lang="fr-FR" dirty="0" smtClean="0"/>
                <a:t>C</a:t>
              </a:r>
              <a:endParaRPr lang="fr-FR" dirty="0"/>
            </a:p>
          </p:txBody>
        </p:sp>
        <p:sp>
          <p:nvSpPr>
            <p:cNvPr id="106" name="ZoneTexte 105"/>
            <p:cNvSpPr txBox="1"/>
            <p:nvPr/>
          </p:nvSpPr>
          <p:spPr>
            <a:xfrm>
              <a:off x="3939758" y="4172592"/>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107" name="ZoneTexte 106"/>
            <p:cNvSpPr txBox="1"/>
            <p:nvPr/>
          </p:nvSpPr>
          <p:spPr>
            <a:xfrm>
              <a:off x="3939758" y="4917772"/>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cxnSp>
          <p:nvCxnSpPr>
            <p:cNvPr id="108" name="Connecteur droit 107"/>
            <p:cNvCxnSpPr/>
            <p:nvPr/>
          </p:nvCxnSpPr>
          <p:spPr>
            <a:xfrm>
              <a:off x="3926934" y="4117352"/>
              <a:ext cx="12824" cy="1137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Connecteur droit 109"/>
            <p:cNvCxnSpPr/>
            <p:nvPr/>
          </p:nvCxnSpPr>
          <p:spPr>
            <a:xfrm>
              <a:off x="4653934" y="4117352"/>
              <a:ext cx="0" cy="1137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1" name="ZoneTexte 110"/>
            <p:cNvSpPr txBox="1"/>
            <p:nvPr/>
          </p:nvSpPr>
          <p:spPr>
            <a:xfrm>
              <a:off x="4822707" y="4900652"/>
              <a:ext cx="309700" cy="369332"/>
            </a:xfrm>
            <a:prstGeom prst="rect">
              <a:avLst/>
            </a:prstGeom>
            <a:noFill/>
          </p:spPr>
          <p:txBody>
            <a:bodyPr wrap="none" rtlCol="0">
              <a:spAutoFit/>
            </a:bodyPr>
            <a:lstStyle/>
            <a:p>
              <a:r>
                <a:rPr lang="fr-FR" dirty="0" smtClean="0"/>
                <a:t>B</a:t>
              </a:r>
              <a:endParaRPr lang="fr-FR" dirty="0"/>
            </a:p>
          </p:txBody>
        </p:sp>
        <p:sp>
          <p:nvSpPr>
            <p:cNvPr id="112" name="ZoneTexte 111"/>
            <p:cNvSpPr txBox="1"/>
            <p:nvPr/>
          </p:nvSpPr>
          <p:spPr>
            <a:xfrm>
              <a:off x="4822707" y="4154358"/>
              <a:ext cx="308098" cy="339115"/>
            </a:xfrm>
            <a:prstGeom prst="rect">
              <a:avLst/>
            </a:prstGeom>
            <a:noFill/>
          </p:spPr>
          <p:txBody>
            <a:bodyPr wrap="none" rtlCol="0">
              <a:spAutoFit/>
            </a:bodyPr>
            <a:lstStyle/>
            <a:p>
              <a:r>
                <a:rPr lang="fr-FR" dirty="0" smtClean="0"/>
                <a:t>C</a:t>
              </a:r>
              <a:endParaRPr lang="fr-FR" dirty="0"/>
            </a:p>
          </p:txBody>
        </p:sp>
        <p:sp>
          <p:nvSpPr>
            <p:cNvPr id="113" name="ZoneTexte 112"/>
            <p:cNvSpPr txBox="1"/>
            <p:nvPr/>
          </p:nvSpPr>
          <p:spPr>
            <a:xfrm>
              <a:off x="4813089" y="4537552"/>
              <a:ext cx="317716" cy="335756"/>
            </a:xfrm>
            <a:prstGeom prst="rect">
              <a:avLst/>
            </a:prstGeom>
            <a:noFill/>
          </p:spPr>
          <p:txBody>
            <a:bodyPr wrap="none" rtlCol="0">
              <a:spAutoFit/>
            </a:bodyPr>
            <a:lstStyle/>
            <a:p>
              <a:r>
                <a:rPr lang="fr-FR" dirty="0" smtClean="0"/>
                <a:t>A</a:t>
              </a:r>
              <a:endParaRPr lang="fr-FR" dirty="0"/>
            </a:p>
          </p:txBody>
        </p:sp>
        <p:sp>
          <p:nvSpPr>
            <p:cNvPr id="122" name="ZoneTexte 121"/>
            <p:cNvSpPr txBox="1"/>
            <p:nvPr/>
          </p:nvSpPr>
          <p:spPr>
            <a:xfrm>
              <a:off x="4326438" y="4514468"/>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grpSp>
      <p:sp>
        <p:nvSpPr>
          <p:cNvPr id="96" name="Rectangle 95"/>
          <p:cNvSpPr/>
          <p:nvPr/>
        </p:nvSpPr>
        <p:spPr>
          <a:xfrm>
            <a:off x="3923928" y="5362168"/>
            <a:ext cx="2102251" cy="1148164"/>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sp>
        <p:nvSpPr>
          <p:cNvPr id="101" name="Rectangle 100"/>
          <p:cNvSpPr/>
          <p:nvPr/>
        </p:nvSpPr>
        <p:spPr>
          <a:xfrm>
            <a:off x="4427984" y="5043368"/>
            <a:ext cx="1598195" cy="318799"/>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105" name="Connecteur droit 104"/>
          <p:cNvCxnSpPr/>
          <p:nvPr/>
        </p:nvCxnSpPr>
        <p:spPr>
          <a:xfrm>
            <a:off x="5709889" y="5043368"/>
            <a:ext cx="0" cy="1466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Connecteur droit 108"/>
          <p:cNvCxnSpPr/>
          <p:nvPr/>
        </p:nvCxnSpPr>
        <p:spPr>
          <a:xfrm>
            <a:off x="3923928" y="5730592"/>
            <a:ext cx="21022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ZoneTexte 114"/>
          <p:cNvSpPr txBox="1"/>
          <p:nvPr/>
        </p:nvSpPr>
        <p:spPr>
          <a:xfrm>
            <a:off x="3995936" y="5405648"/>
            <a:ext cx="317716" cy="369332"/>
          </a:xfrm>
          <a:prstGeom prst="rect">
            <a:avLst/>
          </a:prstGeom>
          <a:noFill/>
        </p:spPr>
        <p:txBody>
          <a:bodyPr wrap="none" rtlCol="0">
            <a:spAutoFit/>
          </a:bodyPr>
          <a:lstStyle/>
          <a:p>
            <a:r>
              <a:rPr lang="fr-FR" dirty="0" smtClean="0"/>
              <a:t>A</a:t>
            </a:r>
            <a:endParaRPr lang="fr-FR" dirty="0"/>
          </a:p>
        </p:txBody>
      </p:sp>
      <p:sp>
        <p:nvSpPr>
          <p:cNvPr id="116" name="ZoneTexte 115"/>
          <p:cNvSpPr txBox="1"/>
          <p:nvPr/>
        </p:nvSpPr>
        <p:spPr>
          <a:xfrm>
            <a:off x="4012196" y="5761072"/>
            <a:ext cx="309700" cy="369332"/>
          </a:xfrm>
          <a:prstGeom prst="rect">
            <a:avLst/>
          </a:prstGeom>
          <a:noFill/>
        </p:spPr>
        <p:txBody>
          <a:bodyPr wrap="none" rtlCol="0">
            <a:spAutoFit/>
          </a:bodyPr>
          <a:lstStyle/>
          <a:p>
            <a:r>
              <a:rPr lang="fr-FR" dirty="0" smtClean="0"/>
              <a:t>B</a:t>
            </a:r>
            <a:endParaRPr lang="fr-FR" dirty="0"/>
          </a:p>
        </p:txBody>
      </p:sp>
      <p:sp>
        <p:nvSpPr>
          <p:cNvPr id="117" name="ZoneTexte 116"/>
          <p:cNvSpPr txBox="1"/>
          <p:nvPr/>
        </p:nvSpPr>
        <p:spPr>
          <a:xfrm>
            <a:off x="4012196" y="6141000"/>
            <a:ext cx="308098" cy="369332"/>
          </a:xfrm>
          <a:prstGeom prst="rect">
            <a:avLst/>
          </a:prstGeom>
          <a:noFill/>
        </p:spPr>
        <p:txBody>
          <a:bodyPr wrap="none" rtlCol="0">
            <a:spAutoFit/>
          </a:bodyPr>
          <a:lstStyle/>
          <a:p>
            <a:r>
              <a:rPr lang="fr-FR" dirty="0" smtClean="0"/>
              <a:t>C</a:t>
            </a:r>
            <a:endParaRPr lang="fr-FR" dirty="0"/>
          </a:p>
        </p:txBody>
      </p:sp>
      <p:cxnSp>
        <p:nvCxnSpPr>
          <p:cNvPr id="119" name="Connecteur droit 118"/>
          <p:cNvCxnSpPr/>
          <p:nvPr/>
        </p:nvCxnSpPr>
        <p:spPr>
          <a:xfrm>
            <a:off x="5387945" y="5043368"/>
            <a:ext cx="0" cy="1466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Connecteur droit 119"/>
          <p:cNvCxnSpPr/>
          <p:nvPr/>
        </p:nvCxnSpPr>
        <p:spPr>
          <a:xfrm>
            <a:off x="4427984" y="5362168"/>
            <a:ext cx="0" cy="1148164"/>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26" name="ZoneTexte 125"/>
          <p:cNvSpPr txBox="1"/>
          <p:nvPr/>
        </p:nvSpPr>
        <p:spPr>
          <a:xfrm>
            <a:off x="5394789" y="5366810"/>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127" name="ZoneTexte 126"/>
          <p:cNvSpPr txBox="1"/>
          <p:nvPr/>
        </p:nvSpPr>
        <p:spPr>
          <a:xfrm>
            <a:off x="4459352" y="6156012"/>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sp>
        <p:nvSpPr>
          <p:cNvPr id="128" name="ZoneTexte 127"/>
          <p:cNvSpPr txBox="1"/>
          <p:nvPr/>
        </p:nvSpPr>
        <p:spPr>
          <a:xfrm>
            <a:off x="5709889" y="5738787"/>
            <a:ext cx="311304" cy="369332"/>
          </a:xfrm>
          <a:prstGeom prst="rect">
            <a:avLst/>
          </a:prstGeom>
          <a:noFill/>
        </p:spPr>
        <p:txBody>
          <a:bodyPr wrap="none" rtlCol="0">
            <a:spAutoFit/>
          </a:bodyPr>
          <a:lstStyle/>
          <a:p>
            <a:r>
              <a:rPr lang="fr-FR" b="1" dirty="0" smtClean="0">
                <a:solidFill>
                  <a:schemeClr val="tx2">
                    <a:lumMod val="75000"/>
                  </a:schemeClr>
                </a:solidFill>
              </a:rPr>
              <a:t>X</a:t>
            </a:r>
            <a:endParaRPr lang="fr-FR" b="1" dirty="0">
              <a:solidFill>
                <a:schemeClr val="tx2">
                  <a:lumMod val="75000"/>
                </a:schemeClr>
              </a:solidFill>
            </a:endParaRPr>
          </a:p>
        </p:txBody>
      </p:sp>
      <p:cxnSp>
        <p:nvCxnSpPr>
          <p:cNvPr id="130" name="Connecteur droit 129"/>
          <p:cNvCxnSpPr/>
          <p:nvPr/>
        </p:nvCxnSpPr>
        <p:spPr>
          <a:xfrm flipV="1">
            <a:off x="3923928" y="6130404"/>
            <a:ext cx="2102251" cy="35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Connecteur droit 132"/>
          <p:cNvCxnSpPr/>
          <p:nvPr/>
        </p:nvCxnSpPr>
        <p:spPr>
          <a:xfrm>
            <a:off x="5070763" y="5043368"/>
            <a:ext cx="0" cy="1466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Connecteur droit 133"/>
          <p:cNvCxnSpPr/>
          <p:nvPr/>
        </p:nvCxnSpPr>
        <p:spPr>
          <a:xfrm>
            <a:off x="4749928" y="5043368"/>
            <a:ext cx="0" cy="1466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ZoneTexte 134"/>
          <p:cNvSpPr txBox="1"/>
          <p:nvPr/>
        </p:nvSpPr>
        <p:spPr>
          <a:xfrm>
            <a:off x="4884111" y="4609936"/>
            <a:ext cx="782266" cy="369332"/>
          </a:xfrm>
          <a:prstGeom prst="rect">
            <a:avLst/>
          </a:prstGeom>
          <a:noFill/>
        </p:spPr>
        <p:txBody>
          <a:bodyPr wrap="none" rtlCol="0">
            <a:spAutoFit/>
          </a:bodyPr>
          <a:lstStyle/>
          <a:p>
            <a:pPr algn="ctr"/>
            <a:r>
              <a:rPr lang="fr-FR" dirty="0" smtClean="0"/>
              <a:t>icones</a:t>
            </a:r>
            <a:endParaRPr lang="fr-F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399" y="5044707"/>
            <a:ext cx="305366" cy="30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6631" y="5046047"/>
            <a:ext cx="305366" cy="30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04" y="5046047"/>
            <a:ext cx="305366" cy="30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758" y="5044046"/>
            <a:ext cx="305366" cy="30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0813" y="5043369"/>
            <a:ext cx="305366" cy="305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5842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 Agrégation des réponses</a:t>
            </a:r>
            <a:endParaRPr lang="fr-FR" dirty="0"/>
          </a:p>
        </p:txBody>
      </p:sp>
      <p:sp>
        <p:nvSpPr>
          <p:cNvPr id="3" name="Espace réservé du contenu 2"/>
          <p:cNvSpPr>
            <a:spLocks noGrp="1"/>
          </p:cNvSpPr>
          <p:nvPr>
            <p:ph idx="1"/>
          </p:nvPr>
        </p:nvSpPr>
        <p:spPr>
          <a:xfrm>
            <a:off x="457200" y="1600201"/>
            <a:ext cx="8229600" cy="2908920"/>
          </a:xfrm>
        </p:spPr>
        <p:txBody>
          <a:bodyPr/>
          <a:lstStyle/>
          <a:p>
            <a:pPr marL="514350" indent="-514350">
              <a:buFont typeface="+mj-lt"/>
              <a:buAutoNum type="arabicPeriod"/>
            </a:pPr>
            <a:r>
              <a:rPr lang="fr-FR" dirty="0" smtClean="0"/>
              <a:t>Dépend des informations disponibles</a:t>
            </a:r>
          </a:p>
          <a:p>
            <a:pPr marL="514350" indent="-514350">
              <a:buFont typeface="+mj-lt"/>
              <a:buAutoNum type="arabicPeriod"/>
            </a:pPr>
            <a:r>
              <a:rPr lang="fr-FR" dirty="0" smtClean="0"/>
              <a:t>Question de fond : faut-il favoriser</a:t>
            </a:r>
          </a:p>
          <a:p>
            <a:pPr lvl="1"/>
            <a:r>
              <a:rPr lang="fr-FR" dirty="0" smtClean="0"/>
              <a:t>Le choix le plus consensuel ?</a:t>
            </a:r>
          </a:p>
          <a:p>
            <a:pPr lvl="1"/>
            <a:r>
              <a:rPr lang="fr-FR" dirty="0" smtClean="0"/>
              <a:t>Le choix ayant le plus de partisans ?</a:t>
            </a:r>
          </a:p>
          <a:p>
            <a:pPr lvl="1"/>
            <a:r>
              <a:rPr lang="fr-FR" dirty="0" smtClean="0"/>
              <a:t>Le choix le moins rejeté ?</a:t>
            </a:r>
            <a:endParaRPr lang="fr-FR" dirty="0"/>
          </a:p>
        </p:txBody>
      </p:sp>
      <p:sp>
        <p:nvSpPr>
          <p:cNvPr id="4" name="ZoneTexte 3"/>
          <p:cNvSpPr txBox="1"/>
          <p:nvPr/>
        </p:nvSpPr>
        <p:spPr>
          <a:xfrm>
            <a:off x="1472515" y="5157191"/>
            <a:ext cx="7279750" cy="584775"/>
          </a:xfrm>
          <a:prstGeom prst="rect">
            <a:avLst/>
          </a:prstGeom>
          <a:noFill/>
        </p:spPr>
        <p:txBody>
          <a:bodyPr wrap="none" rtlCol="0">
            <a:spAutoFit/>
          </a:bodyPr>
          <a:lstStyle/>
          <a:p>
            <a:pPr algn="ctr"/>
            <a:r>
              <a:rPr lang="fr-FR" sz="3200" b="1" dirty="0" smtClean="0"/>
              <a:t>Un système de vote est un choix politique</a:t>
            </a:r>
            <a:endParaRPr lang="fr-FR" sz="3200" b="1" dirty="0"/>
          </a:p>
        </p:txBody>
      </p:sp>
      <p:sp>
        <p:nvSpPr>
          <p:cNvPr id="5" name="Flèche droite 4"/>
          <p:cNvSpPr/>
          <p:nvPr/>
        </p:nvSpPr>
        <p:spPr>
          <a:xfrm>
            <a:off x="539552" y="5085184"/>
            <a:ext cx="936104" cy="7287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8802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2072</Words>
  <Application>Microsoft Office PowerPoint</Application>
  <PresentationFormat>Affichage à l'écran (4:3)</PresentationFormat>
  <Paragraphs>792</Paragraphs>
  <Slides>48</Slides>
  <Notes>0</Notes>
  <HiddenSlides>0</HiddenSlides>
  <MMClips>0</MMClips>
  <ScaleCrop>false</ScaleCrop>
  <HeadingPairs>
    <vt:vector size="4" baseType="variant">
      <vt:variant>
        <vt:lpstr>Thème</vt:lpstr>
      </vt:variant>
      <vt:variant>
        <vt:i4>1</vt:i4>
      </vt:variant>
      <vt:variant>
        <vt:lpstr>Titres des diapositives</vt:lpstr>
      </vt:variant>
      <vt:variant>
        <vt:i4>48</vt:i4>
      </vt:variant>
    </vt:vector>
  </HeadingPairs>
  <TitlesOfParts>
    <vt:vector size="49" baseType="lpstr">
      <vt:lpstr>Thème Office</vt:lpstr>
      <vt:lpstr>Les systèmes de vote</vt:lpstr>
      <vt:lpstr>Qu’est-ce qu’un système de vote ?</vt:lpstr>
      <vt:lpstr>Les postulats</vt:lpstr>
      <vt:lpstr>Un choix en deux étapes</vt:lpstr>
      <vt:lpstr>1. Formatage des opinions individuelles</vt:lpstr>
      <vt:lpstr>Diversité des opinions</vt:lpstr>
      <vt:lpstr>Exemples de questions</vt:lpstr>
      <vt:lpstr>Bulletins de votes</vt:lpstr>
      <vt:lpstr>2. Agrégation des réponses</vt:lpstr>
      <vt:lpstr>II Critères d’évaluation</vt:lpstr>
      <vt:lpstr>Quelques notations</vt:lpstr>
      <vt:lpstr>Critère de Condorcet</vt:lpstr>
      <vt:lpstr>Critère de cohérence</vt:lpstr>
      <vt:lpstr>Critère des clones</vt:lpstr>
      <vt:lpstr>Critère d'indépendance</vt:lpstr>
      <vt:lpstr>Critère de la majorité</vt:lpstr>
      <vt:lpstr>II Critères d’évaluation</vt:lpstr>
      <vt:lpstr>Sensibilité aux votes tactiques</vt:lpstr>
      <vt:lpstr>Sensibilité aux votes tactiques</vt:lpstr>
      <vt:lpstr>III Exemples de systèmes de vote</vt:lpstr>
      <vt:lpstr>Vote à un tour</vt:lpstr>
      <vt:lpstr>Vote à un tour</vt:lpstr>
      <vt:lpstr>Vote par approbation</vt:lpstr>
      <vt:lpstr>Vote par approbation</vt:lpstr>
      <vt:lpstr>Vote par approbation</vt:lpstr>
      <vt:lpstr>Vote à deux tours</vt:lpstr>
      <vt:lpstr>Présentation PowerPoint</vt:lpstr>
      <vt:lpstr>Vote à n-1 tours</vt:lpstr>
      <vt:lpstr>Vote à n-1 tours</vt:lpstr>
      <vt:lpstr>Vote Alternatif</vt:lpstr>
      <vt:lpstr>Vote Alternatif</vt:lpstr>
      <vt:lpstr>Vote Alternatif</vt:lpstr>
      <vt:lpstr>Vote par valeurs</vt:lpstr>
      <vt:lpstr>Vote par valeurs</vt:lpstr>
      <vt:lpstr>Vote par valeurs</vt:lpstr>
      <vt:lpstr>Jugement majoritaire</vt:lpstr>
      <vt:lpstr>Jugement majoritaire</vt:lpstr>
      <vt:lpstr>Jugement majoritaire</vt:lpstr>
      <vt:lpstr>Méthodes de Condorcet</vt:lpstr>
      <vt:lpstr>Méthodes de Condorcet</vt:lpstr>
      <vt:lpstr>Méthodes de Condorcet</vt:lpstr>
      <vt:lpstr>Matrice systèmes / critères</vt:lpstr>
      <vt:lpstr>Conclusion</vt:lpstr>
      <vt:lpstr>Annexes</vt:lpstr>
      <vt:lpstr>Nombre de bulletins possibles</vt:lpstr>
      <vt:lpstr>Référendum britannique sur le mode de scrutin de 2011</vt:lpstr>
      <vt:lpstr>Critère des clones</vt:lpstr>
      <vt:lpstr>Manipulation du vote alternatif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2014-02-03T21:34:04Z</dcterms:created>
  <dcterms:modified xsi:type="dcterms:W3CDTF">2014-02-03T21:35:53Z</dcterms:modified>
</cp:coreProperties>
</file>